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xls" ContentType="application/vnd.ms-excel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60"/>
  </p:notesMasterIdLst>
  <p:sldIdLst>
    <p:sldId id="257" r:id="rId2"/>
    <p:sldId id="259" r:id="rId3"/>
    <p:sldId id="260" r:id="rId4"/>
    <p:sldId id="263" r:id="rId5"/>
    <p:sldId id="264" r:id="rId6"/>
    <p:sldId id="265" r:id="rId7"/>
    <p:sldId id="299" r:id="rId8"/>
    <p:sldId id="266" r:id="rId9"/>
    <p:sldId id="267" r:id="rId10"/>
    <p:sldId id="370" r:id="rId11"/>
    <p:sldId id="371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5" r:id="rId26"/>
    <p:sldId id="286" r:id="rId27"/>
    <p:sldId id="287" r:id="rId28"/>
    <p:sldId id="288" r:id="rId29"/>
    <p:sldId id="289" r:id="rId30"/>
    <p:sldId id="350" r:id="rId31"/>
    <p:sldId id="351" r:id="rId32"/>
    <p:sldId id="352" r:id="rId33"/>
    <p:sldId id="353" r:id="rId34"/>
    <p:sldId id="354" r:id="rId35"/>
    <p:sldId id="355" r:id="rId36"/>
    <p:sldId id="356" r:id="rId37"/>
    <p:sldId id="357" r:id="rId38"/>
    <p:sldId id="358" r:id="rId39"/>
    <p:sldId id="359" r:id="rId40"/>
    <p:sldId id="360" r:id="rId41"/>
    <p:sldId id="361" r:id="rId42"/>
    <p:sldId id="362" r:id="rId43"/>
    <p:sldId id="363" r:id="rId44"/>
    <p:sldId id="364" r:id="rId45"/>
    <p:sldId id="365" r:id="rId46"/>
    <p:sldId id="366" r:id="rId47"/>
    <p:sldId id="367" r:id="rId48"/>
    <p:sldId id="368" r:id="rId49"/>
    <p:sldId id="369" r:id="rId50"/>
    <p:sldId id="301" r:id="rId51"/>
    <p:sldId id="302" r:id="rId52"/>
    <p:sldId id="290" r:id="rId53"/>
    <p:sldId id="291" r:id="rId54"/>
    <p:sldId id="294" r:id="rId55"/>
    <p:sldId id="295" r:id="rId56"/>
    <p:sldId id="297" r:id="rId57"/>
    <p:sldId id="298" r:id="rId58"/>
    <p:sldId id="270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3059"/>
  </p:normalViewPr>
  <p:slideViewPr>
    <p:cSldViewPr snapToGrid="0" snapToObjects="1">
      <p:cViewPr>
        <p:scale>
          <a:sx n="68" d="100"/>
          <a:sy n="68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\\localhost\Users\bunyamin\Documents\Data%20Jabatan%20Fungsional%20Dose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bunyamin\Documents\KEMRISTEKDIKTI\Data%20Jabatan%20Fungsional%20Dose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540139547874944"/>
          <c:y val="0.0166666666666667"/>
          <c:w val="0.809372670935754"/>
          <c:h val="0.8980603674540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Sheet1!$C$8</c:f>
              <c:strCache>
                <c:ptCount val="1"/>
                <c:pt idx="0">
                  <c:v>2014/2015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Sheet1!$B$9:$B$12</c:f>
              <c:strCache>
                <c:ptCount val="4"/>
                <c:pt idx="0">
                  <c:v>Asisten Ahli</c:v>
                </c:pt>
                <c:pt idx="1">
                  <c:v>Lektor</c:v>
                </c:pt>
                <c:pt idx="2">
                  <c:v>Lektor Kepala</c:v>
                </c:pt>
                <c:pt idx="3">
                  <c:v>Profesor</c:v>
                </c:pt>
              </c:strCache>
            </c:strRef>
          </c:cat>
          <c:val>
            <c:numRef>
              <c:f>Sheet1!$C$9:$C$12</c:f>
              <c:numCache>
                <c:formatCode>General</c:formatCode>
                <c:ptCount val="4"/>
                <c:pt idx="0">
                  <c:v>41083.0</c:v>
                </c:pt>
                <c:pt idx="1">
                  <c:v>41981.0</c:v>
                </c:pt>
                <c:pt idx="2">
                  <c:v>28235.0</c:v>
                </c:pt>
                <c:pt idx="3">
                  <c:v>4509.0</c:v>
                </c:pt>
              </c:numCache>
            </c:numRef>
          </c:val>
        </c:ser>
        <c:ser>
          <c:idx val="1"/>
          <c:order val="1"/>
          <c:tx>
            <c:strRef>
              <c:f>Sheet1!$D$8</c:f>
              <c:strCache>
                <c:ptCount val="1"/>
                <c:pt idx="0">
                  <c:v>2015/2016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Sheet1!$B$9:$B$12</c:f>
              <c:strCache>
                <c:ptCount val="4"/>
                <c:pt idx="0">
                  <c:v>Asisten Ahli</c:v>
                </c:pt>
                <c:pt idx="1">
                  <c:v>Lektor</c:v>
                </c:pt>
                <c:pt idx="2">
                  <c:v>Lektor Kepala</c:v>
                </c:pt>
                <c:pt idx="3">
                  <c:v>Profesor</c:v>
                </c:pt>
              </c:strCache>
            </c:strRef>
          </c:cat>
          <c:val>
            <c:numRef>
              <c:f>Sheet1!$D$9:$D$12</c:f>
              <c:numCache>
                <c:formatCode>General</c:formatCode>
                <c:ptCount val="4"/>
                <c:pt idx="0">
                  <c:v>43004.0</c:v>
                </c:pt>
                <c:pt idx="1">
                  <c:v>43629.0</c:v>
                </c:pt>
                <c:pt idx="2">
                  <c:v>28680.0</c:v>
                </c:pt>
                <c:pt idx="3">
                  <c:v>4668.0</c:v>
                </c:pt>
              </c:numCache>
            </c:numRef>
          </c:val>
        </c:ser>
        <c:ser>
          <c:idx val="2"/>
          <c:order val="2"/>
          <c:tx>
            <c:strRef>
              <c:f>Sheet1!$E$8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Sheet1!$B$9:$B$12</c:f>
              <c:strCache>
                <c:ptCount val="4"/>
                <c:pt idx="0">
                  <c:v>Asisten Ahli</c:v>
                </c:pt>
                <c:pt idx="1">
                  <c:v>Lektor</c:v>
                </c:pt>
                <c:pt idx="2">
                  <c:v>Lektor Kepala</c:v>
                </c:pt>
                <c:pt idx="3">
                  <c:v>Profesor</c:v>
                </c:pt>
              </c:strCache>
            </c:strRef>
          </c:cat>
          <c:val>
            <c:numRef>
              <c:f>Sheet1!$E$9:$E$12</c:f>
              <c:numCache>
                <c:formatCode>General</c:formatCode>
                <c:ptCount val="4"/>
                <c:pt idx="0">
                  <c:v>48226.0</c:v>
                </c:pt>
                <c:pt idx="1">
                  <c:v>46692.0</c:v>
                </c:pt>
                <c:pt idx="2">
                  <c:v>29044.0</c:v>
                </c:pt>
                <c:pt idx="3">
                  <c:v>5056.0</c:v>
                </c:pt>
              </c:numCache>
            </c:numRef>
          </c:val>
        </c:ser>
        <c:ser>
          <c:idx val="3"/>
          <c:order val="3"/>
          <c:tx>
            <c:strRef>
              <c:f>Sheet1!$F$8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4">
                  <a:lumMod val="75000"/>
                </a:schemeClr>
              </a:contourClr>
            </a:sp3d>
          </c:spPr>
          <c:invertIfNegative val="0"/>
          <c:cat>
            <c:strRef>
              <c:f>Sheet1!$B$9:$B$12</c:f>
              <c:strCache>
                <c:ptCount val="4"/>
                <c:pt idx="0">
                  <c:v>Asisten Ahli</c:v>
                </c:pt>
                <c:pt idx="1">
                  <c:v>Lektor</c:v>
                </c:pt>
                <c:pt idx="2">
                  <c:v>Lektor Kepala</c:v>
                </c:pt>
                <c:pt idx="3">
                  <c:v>Profesor</c:v>
                </c:pt>
              </c:strCache>
            </c:strRef>
          </c:cat>
          <c:val>
            <c:numRef>
              <c:f>Sheet1!$F$9:$F$12</c:f>
              <c:numCache>
                <c:formatCode>General</c:formatCode>
                <c:ptCount val="4"/>
                <c:pt idx="0">
                  <c:v>53440.0</c:v>
                </c:pt>
                <c:pt idx="1">
                  <c:v>49126.0</c:v>
                </c:pt>
                <c:pt idx="2">
                  <c:v>29180.0</c:v>
                </c:pt>
                <c:pt idx="3">
                  <c:v>5222.0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43397152"/>
        <c:axId val="2143383312"/>
        <c:axId val="0"/>
      </c:bar3DChart>
      <c:catAx>
        <c:axId val="2143397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383312"/>
        <c:crosses val="autoZero"/>
        <c:auto val="1"/>
        <c:lblAlgn val="ctr"/>
        <c:lblOffset val="100"/>
        <c:noMultiLvlLbl val="0"/>
      </c:catAx>
      <c:valAx>
        <c:axId val="214338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397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err="1">
                <a:solidFill>
                  <a:srgbClr val="00B050"/>
                </a:solidFill>
              </a:rPr>
              <a:t>Perkembangan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Jumlah</a:t>
            </a: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2800" b="1" dirty="0" err="1">
                <a:solidFill>
                  <a:srgbClr val="00B050"/>
                </a:solidFill>
              </a:rPr>
              <a:t>Profesor</a:t>
            </a:r>
            <a:endParaRPr lang="en-US" sz="2800" b="1" dirty="0">
              <a:solidFill>
                <a:srgbClr val="00B050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Sheet1!$C$15:$F$15</c:f>
              <c:strCache>
                <c:ptCount val="4"/>
                <c:pt idx="0">
                  <c:v>2014/2015</c:v>
                </c:pt>
                <c:pt idx="1">
                  <c:v>2015/2016</c:v>
                </c:pt>
                <c:pt idx="2">
                  <c:v>2016/2017</c:v>
                </c:pt>
                <c:pt idx="3">
                  <c:v>2017/2018</c:v>
                </c:pt>
              </c:strCache>
            </c:strRef>
          </c:cat>
          <c:val>
            <c:numRef>
              <c:f>Sheet1!$C$16:$F$16</c:f>
              <c:numCache>
                <c:formatCode>General</c:formatCode>
                <c:ptCount val="4"/>
                <c:pt idx="0">
                  <c:v>4509.0</c:v>
                </c:pt>
                <c:pt idx="1">
                  <c:v>4668.0</c:v>
                </c:pt>
                <c:pt idx="2">
                  <c:v>5056.0</c:v>
                </c:pt>
                <c:pt idx="3">
                  <c:v>5222.0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76539296"/>
        <c:axId val="-2076274640"/>
        <c:axId val="0"/>
      </c:bar3DChart>
      <c:catAx>
        <c:axId val="-207653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76274640"/>
        <c:crosses val="autoZero"/>
        <c:auto val="1"/>
        <c:lblAlgn val="ctr"/>
        <c:lblOffset val="100"/>
        <c:noMultiLvlLbl val="0"/>
      </c:catAx>
      <c:valAx>
        <c:axId val="-207627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76539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Sheet1!$A$2:$A$21</c:f>
              <c:strCache>
                <c:ptCount val="20"/>
                <c:pt idx="0">
                  <c:v>Universitas Indonesia</c:v>
                </c:pt>
                <c:pt idx="1">
                  <c:v>Universitas Hasanuddin</c:v>
                </c:pt>
                <c:pt idx="2">
                  <c:v>Universitas Pendidikan Indonesia</c:v>
                </c:pt>
                <c:pt idx="3">
                  <c:v>Universitas Padjadjaran</c:v>
                </c:pt>
                <c:pt idx="4">
                  <c:v>Universitas Airlangga</c:v>
                </c:pt>
                <c:pt idx="5">
                  <c:v>Universitas Haluoleo</c:v>
                </c:pt>
                <c:pt idx="6">
                  <c:v>Universitas Brawijaya</c:v>
                </c:pt>
                <c:pt idx="7">
                  <c:v>Institut Teknologi Bandung</c:v>
                </c:pt>
                <c:pt idx="8">
                  <c:v>Universitas Negeri Makassar</c:v>
                </c:pt>
                <c:pt idx="9">
                  <c:v>Universitas Negeri Jakarta</c:v>
                </c:pt>
                <c:pt idx="10">
                  <c:v>Universitas Sumatera Utara</c:v>
                </c:pt>
                <c:pt idx="11">
                  <c:v>Institut Pertanian Bogor</c:v>
                </c:pt>
                <c:pt idx="12">
                  <c:v>Universitas Negeri Medan</c:v>
                </c:pt>
                <c:pt idx="13">
                  <c:v>Universitas Gadjah Mada</c:v>
                </c:pt>
                <c:pt idx="14">
                  <c:v>Universitas Negeri Padang</c:v>
                </c:pt>
                <c:pt idx="15">
                  <c:v>Universitas Sebelas Maret</c:v>
                </c:pt>
                <c:pt idx="16">
                  <c:v>Universitas Negeri Gorontalo</c:v>
                </c:pt>
                <c:pt idx="17">
                  <c:v>Universitas Sam Ratulangi</c:v>
                </c:pt>
                <c:pt idx="18">
                  <c:v>Universitas Lambung Mangkurat</c:v>
                </c:pt>
                <c:pt idx="19">
                  <c:v>Institut Teknologi Sepuluh Nopember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18.0</c:v>
                </c:pt>
                <c:pt idx="1">
                  <c:v>16.0</c:v>
                </c:pt>
                <c:pt idx="2">
                  <c:v>15.0</c:v>
                </c:pt>
                <c:pt idx="3">
                  <c:v>13.0</c:v>
                </c:pt>
                <c:pt idx="4">
                  <c:v>12.0</c:v>
                </c:pt>
                <c:pt idx="5">
                  <c:v>11.0</c:v>
                </c:pt>
                <c:pt idx="6">
                  <c:v>10.0</c:v>
                </c:pt>
                <c:pt idx="7">
                  <c:v>10.0</c:v>
                </c:pt>
                <c:pt idx="8">
                  <c:v>8.0</c:v>
                </c:pt>
                <c:pt idx="9">
                  <c:v>8.0</c:v>
                </c:pt>
                <c:pt idx="10">
                  <c:v>7.0</c:v>
                </c:pt>
                <c:pt idx="11">
                  <c:v>7.0</c:v>
                </c:pt>
                <c:pt idx="12">
                  <c:v>6.0</c:v>
                </c:pt>
                <c:pt idx="13">
                  <c:v>6.0</c:v>
                </c:pt>
                <c:pt idx="14">
                  <c:v>6.0</c:v>
                </c:pt>
                <c:pt idx="15">
                  <c:v>6.0</c:v>
                </c:pt>
                <c:pt idx="16">
                  <c:v>5.0</c:v>
                </c:pt>
                <c:pt idx="17">
                  <c:v>5.0</c:v>
                </c:pt>
                <c:pt idx="18">
                  <c:v>5.0</c:v>
                </c:pt>
                <c:pt idx="19">
                  <c:v>4.0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2076808752"/>
        <c:axId val="-2076753392"/>
      </c:barChart>
      <c:catAx>
        <c:axId val="-207680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76753392"/>
        <c:crosses val="autoZero"/>
        <c:auto val="1"/>
        <c:lblAlgn val="ctr"/>
        <c:lblOffset val="100"/>
        <c:noMultiLvlLbl val="0"/>
      </c:catAx>
      <c:valAx>
        <c:axId val="-207675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76808752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Philippines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strCache>
            </c:strRef>
          </c:cat>
          <c:val>
            <c:numRef>
              <c:f>Sheet1!$B$2:$D$2</c:f>
              <c:numCache>
                <c:formatCode>_(* #,##0_);_(* \(#,##0\);_(* "-"_);_(@_)</c:formatCode>
                <c:ptCount val="3"/>
                <c:pt idx="0">
                  <c:v>2583.0</c:v>
                </c:pt>
                <c:pt idx="1">
                  <c:v>2925.0</c:v>
                </c:pt>
                <c:pt idx="2">
                  <c:v>1798.0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Indonesia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strCache>
            </c:strRef>
          </c:cat>
          <c:val>
            <c:numRef>
              <c:f>Sheet1!$B$3:$D$3</c:f>
              <c:numCache>
                <c:formatCode>_(* #,##0_);_(* \(#,##0\);_(* "-"_);_(@_)</c:formatCode>
                <c:ptCount val="3"/>
                <c:pt idx="0">
                  <c:v>7993.0</c:v>
                </c:pt>
                <c:pt idx="1">
                  <c:v>11897.0</c:v>
                </c:pt>
                <c:pt idx="2">
                  <c:v>10793.0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Thailand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strCache>
            </c:strRef>
          </c:cat>
          <c:val>
            <c:numRef>
              <c:f>Sheet1!$B$4:$D$4</c:f>
              <c:numCache>
                <c:formatCode>_(* #,##0_);_(* \(#,##0\);_(* "-"_);_(@_)</c:formatCode>
                <c:ptCount val="3"/>
                <c:pt idx="0">
                  <c:v>12911.0</c:v>
                </c:pt>
                <c:pt idx="1">
                  <c:v>14446.0</c:v>
                </c:pt>
                <c:pt idx="2">
                  <c:v>9350.0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Singapore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strCache>
            </c:strRef>
          </c:cat>
          <c:val>
            <c:numRef>
              <c:f>Sheet1!$B$5:$D$5</c:f>
              <c:numCache>
                <c:formatCode>_(* #,##0_);_(* \(#,##0\);_(* "-"_);_(@_)</c:formatCode>
                <c:ptCount val="3"/>
                <c:pt idx="0">
                  <c:v>19971.0</c:v>
                </c:pt>
                <c:pt idx="1">
                  <c:v>20619.0</c:v>
                </c:pt>
                <c:pt idx="2">
                  <c:v>12637.0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Malaysia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strCache>
            </c:strRef>
          </c:cat>
          <c:val>
            <c:numRef>
              <c:f>Sheet1!$B$6:$D$6</c:f>
              <c:numCache>
                <c:formatCode>_(* #,##0_);_(* \(#,##0\);_(* "-"_);_(@_)</c:formatCode>
                <c:ptCount val="3"/>
                <c:pt idx="0">
                  <c:v>26963.0</c:v>
                </c:pt>
                <c:pt idx="1">
                  <c:v>29407.0</c:v>
                </c:pt>
                <c:pt idx="2">
                  <c:v>17800.0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78850000"/>
        <c:axId val="-2078846720"/>
      </c:lineChart>
      <c:catAx>
        <c:axId val="-2078850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78846720"/>
        <c:crosses val="autoZero"/>
        <c:auto val="1"/>
        <c:lblAlgn val="ctr"/>
        <c:lblOffset val="100"/>
        <c:noMultiLvlLbl val="0"/>
      </c:catAx>
      <c:valAx>
        <c:axId val="-20788467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(* #,##0_);_(* \(#,##0\);_(* &quot;-&quot;_);_(@_)" sourceLinked="1"/>
        <c:majorTickMark val="none"/>
        <c:minorTickMark val="none"/>
        <c:tickLblPos val="none"/>
        <c:crossAx val="-2078850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BFE88-7E95-4A7E-A0F9-4731663FEBD2}" type="doc">
      <dgm:prSet loTypeId="urn:microsoft.com/office/officeart/2005/8/layout/chevron1" loCatId="process" qsTypeId="urn:microsoft.com/office/officeart/2005/8/quickstyle/simple1" qsCatId="simple" csTypeId="urn:microsoft.com/office/officeart/2005/8/colors/accent3_3" csCatId="accent3" phldr="1"/>
      <dgm:spPr/>
    </dgm:pt>
    <dgm:pt modelId="{872FFD1E-D816-4786-B89B-567F38DDBD0A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400" dirty="0" smtClean="0">
              <a:latin typeface="Montserrat Light" panose="00000400000000000000" pitchFamily="50" charset="0"/>
            </a:rPr>
            <a:t>… - </a:t>
          </a:r>
          <a:r>
            <a:rPr lang="en-US" sz="2400" dirty="0" err="1" smtClean="0">
              <a:latin typeface="Montserrat Light" panose="00000400000000000000" pitchFamily="50" charset="0"/>
            </a:rPr>
            <a:t>Juni</a:t>
          </a:r>
          <a:r>
            <a:rPr lang="en-US" sz="2400" dirty="0" smtClean="0">
              <a:latin typeface="Montserrat Light" panose="00000400000000000000" pitchFamily="50" charset="0"/>
            </a:rPr>
            <a:t> ‘11</a:t>
          </a:r>
          <a:endParaRPr lang="en-US" sz="2400" dirty="0">
            <a:latin typeface="Montserrat Light" panose="00000400000000000000" pitchFamily="50" charset="0"/>
          </a:endParaRPr>
        </a:p>
      </dgm:t>
    </dgm:pt>
    <dgm:pt modelId="{CA26B5D5-F660-42C0-A115-54AB12C65968}" type="parTrans" cxnId="{AC600981-7B20-43BF-8567-FECAE04DF761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04C8A368-BD64-4936-A10A-BB5D40882EA7}" type="sibTrans" cxnId="{AC600981-7B20-43BF-8567-FECAE04DF761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98C3E259-79A5-4DCF-A660-D39AFC1B492F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400" dirty="0" err="1" smtClean="0">
              <a:latin typeface="Montserrat Light" panose="00000400000000000000" pitchFamily="50" charset="0"/>
            </a:rPr>
            <a:t>Juli</a:t>
          </a:r>
          <a:r>
            <a:rPr lang="en-US" sz="2400" dirty="0" smtClean="0">
              <a:latin typeface="Montserrat Light" panose="00000400000000000000" pitchFamily="50" charset="0"/>
            </a:rPr>
            <a:t> ‘11 – </a:t>
          </a:r>
          <a:r>
            <a:rPr lang="en-US" sz="2400" dirty="0" err="1" smtClean="0">
              <a:latin typeface="Montserrat Light" panose="00000400000000000000" pitchFamily="50" charset="0"/>
            </a:rPr>
            <a:t>Okt</a:t>
          </a:r>
          <a:r>
            <a:rPr lang="en-US" sz="2400" dirty="0" smtClean="0">
              <a:latin typeface="Montserrat Light" panose="00000400000000000000" pitchFamily="50" charset="0"/>
            </a:rPr>
            <a:t> ‘14</a:t>
          </a:r>
          <a:endParaRPr lang="en-US" sz="2400" dirty="0">
            <a:latin typeface="Montserrat Light" panose="00000400000000000000" pitchFamily="50" charset="0"/>
          </a:endParaRPr>
        </a:p>
      </dgm:t>
    </dgm:pt>
    <dgm:pt modelId="{CF6058CD-A8AC-4E1A-B9B7-A4B847F7D6D4}" type="parTrans" cxnId="{AB5BDAA4-0A66-4D4A-B644-F9CE874D2D36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7B64C5B3-123A-4394-983B-9FDE76DCDCE1}" type="sibTrans" cxnId="{AB5BDAA4-0A66-4D4A-B644-F9CE874D2D36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7606F0CA-26E7-4C2E-8461-E8910A4B5A23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400" dirty="0" smtClean="0">
              <a:latin typeface="Montserrat Light" panose="00000400000000000000" pitchFamily="50" charset="0"/>
            </a:rPr>
            <a:t>Nov ‘14 – </a:t>
          </a:r>
          <a:r>
            <a:rPr lang="en-US" sz="2400" dirty="0" err="1" smtClean="0">
              <a:latin typeface="Montserrat Light" panose="00000400000000000000" pitchFamily="50" charset="0"/>
            </a:rPr>
            <a:t>Juni</a:t>
          </a:r>
          <a:r>
            <a:rPr lang="en-US" sz="2400" dirty="0" smtClean="0">
              <a:latin typeface="Montserrat Light" panose="00000400000000000000" pitchFamily="50" charset="0"/>
            </a:rPr>
            <a:t> ‘15 </a:t>
          </a:r>
          <a:endParaRPr lang="en-US" sz="2400" dirty="0">
            <a:latin typeface="Montserrat Light" panose="00000400000000000000" pitchFamily="50" charset="0"/>
          </a:endParaRPr>
        </a:p>
      </dgm:t>
    </dgm:pt>
    <dgm:pt modelId="{35E06736-2EE7-4B19-930A-A9A251C88395}" type="parTrans" cxnId="{9783B59D-16CE-428D-AD41-EB0CF60E77E2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D8D71D6B-74D8-4E9E-8F20-5C923EBB09DD}" type="sibTrans" cxnId="{9783B59D-16CE-428D-AD41-EB0CF60E77E2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682DD1D8-FDAB-4083-9FF1-08282EF900FE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400" dirty="0" err="1" smtClean="0">
              <a:latin typeface="Montserrat Light" panose="00000400000000000000" pitchFamily="50" charset="0"/>
            </a:rPr>
            <a:t>Juli</a:t>
          </a:r>
          <a:r>
            <a:rPr lang="en-US" sz="2400" dirty="0" smtClean="0">
              <a:latin typeface="Montserrat Light" panose="00000400000000000000" pitchFamily="50" charset="0"/>
            </a:rPr>
            <a:t> ‘15</a:t>
          </a:r>
          <a:endParaRPr lang="en-US" sz="2400" dirty="0">
            <a:latin typeface="Montserrat Light" panose="00000400000000000000" pitchFamily="50" charset="0"/>
          </a:endParaRPr>
        </a:p>
      </dgm:t>
    </dgm:pt>
    <dgm:pt modelId="{E3E62B3D-9F46-47B0-8F35-F1A2E36CA3D4}" type="parTrans" cxnId="{54EE1CF3-19EE-4D42-8DBF-0CC97D3E70CE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4B6D0078-1369-494D-9463-7A8E02D2364B}" type="sibTrans" cxnId="{54EE1CF3-19EE-4D42-8DBF-0CC97D3E70CE}">
      <dgm:prSet/>
      <dgm:spPr/>
      <dgm:t>
        <a:bodyPr/>
        <a:lstStyle/>
        <a:p>
          <a:endParaRPr lang="en-US" sz="1800">
            <a:latin typeface="Montserrat Light" panose="00000400000000000000" pitchFamily="50" charset="0"/>
          </a:endParaRPr>
        </a:p>
      </dgm:t>
    </dgm:pt>
    <dgm:pt modelId="{F259A345-DCDF-4CCF-A5DB-650DDB0E8131}" type="pres">
      <dgm:prSet presAssocID="{B4FBFE88-7E95-4A7E-A0F9-4731663FEBD2}" presName="Name0" presStyleCnt="0">
        <dgm:presLayoutVars>
          <dgm:dir/>
          <dgm:animLvl val="lvl"/>
          <dgm:resizeHandles val="exact"/>
        </dgm:presLayoutVars>
      </dgm:prSet>
      <dgm:spPr/>
    </dgm:pt>
    <dgm:pt modelId="{44F58367-6399-4ABD-BEB8-75B410F7F91E}" type="pres">
      <dgm:prSet presAssocID="{872FFD1E-D816-4786-B89B-567F38DDBD0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B971D0-7495-4723-B8F5-E2134D80F1EE}" type="pres">
      <dgm:prSet presAssocID="{04C8A368-BD64-4936-A10A-BB5D40882EA7}" presName="parTxOnlySpace" presStyleCnt="0"/>
      <dgm:spPr/>
    </dgm:pt>
    <dgm:pt modelId="{44E231FA-748B-46ED-908D-7AAF3D1030C6}" type="pres">
      <dgm:prSet presAssocID="{98C3E259-79A5-4DCF-A660-D39AFC1B492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90AE6-6706-4823-98D5-6D899E14C651}" type="pres">
      <dgm:prSet presAssocID="{7B64C5B3-123A-4394-983B-9FDE76DCDCE1}" presName="parTxOnlySpace" presStyleCnt="0"/>
      <dgm:spPr/>
    </dgm:pt>
    <dgm:pt modelId="{1D7CC060-74D1-46DD-9956-9832DDBC851D}" type="pres">
      <dgm:prSet presAssocID="{7606F0CA-26E7-4C2E-8461-E8910A4B5A23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08F81B2-0C9A-4AD6-B28E-69FB4AAD0DDB}" type="pres">
      <dgm:prSet presAssocID="{D8D71D6B-74D8-4E9E-8F20-5C923EBB09DD}" presName="parTxOnlySpace" presStyleCnt="0"/>
      <dgm:spPr/>
    </dgm:pt>
    <dgm:pt modelId="{0FF9AF34-1AE7-4DA5-94BF-47C2553ED0A0}" type="pres">
      <dgm:prSet presAssocID="{682DD1D8-FDAB-4083-9FF1-08282EF900F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783B59D-16CE-428D-AD41-EB0CF60E77E2}" srcId="{B4FBFE88-7E95-4A7E-A0F9-4731663FEBD2}" destId="{7606F0CA-26E7-4C2E-8461-E8910A4B5A23}" srcOrd="2" destOrd="0" parTransId="{35E06736-2EE7-4B19-930A-A9A251C88395}" sibTransId="{D8D71D6B-74D8-4E9E-8F20-5C923EBB09DD}"/>
    <dgm:cxn modelId="{AB5BDAA4-0A66-4D4A-B644-F9CE874D2D36}" srcId="{B4FBFE88-7E95-4A7E-A0F9-4731663FEBD2}" destId="{98C3E259-79A5-4DCF-A660-D39AFC1B492F}" srcOrd="1" destOrd="0" parTransId="{CF6058CD-A8AC-4E1A-B9B7-A4B847F7D6D4}" sibTransId="{7B64C5B3-123A-4394-983B-9FDE76DCDCE1}"/>
    <dgm:cxn modelId="{AC600981-7B20-43BF-8567-FECAE04DF761}" srcId="{B4FBFE88-7E95-4A7E-A0F9-4731663FEBD2}" destId="{872FFD1E-D816-4786-B89B-567F38DDBD0A}" srcOrd="0" destOrd="0" parTransId="{CA26B5D5-F660-42C0-A115-54AB12C65968}" sibTransId="{04C8A368-BD64-4936-A10A-BB5D40882EA7}"/>
    <dgm:cxn modelId="{92EE1BA3-7579-D049-8F04-97985D556B17}" type="presOf" srcId="{98C3E259-79A5-4DCF-A660-D39AFC1B492F}" destId="{44E231FA-748B-46ED-908D-7AAF3D1030C6}" srcOrd="0" destOrd="0" presId="urn:microsoft.com/office/officeart/2005/8/layout/chevron1"/>
    <dgm:cxn modelId="{B8B54C40-17D8-DE45-8D21-23A880A2C65A}" type="presOf" srcId="{7606F0CA-26E7-4C2E-8461-E8910A4B5A23}" destId="{1D7CC060-74D1-46DD-9956-9832DDBC851D}" srcOrd="0" destOrd="0" presId="urn:microsoft.com/office/officeart/2005/8/layout/chevron1"/>
    <dgm:cxn modelId="{0919DDBD-CBF2-1741-80C8-14B94FD60DCE}" type="presOf" srcId="{682DD1D8-FDAB-4083-9FF1-08282EF900FE}" destId="{0FF9AF34-1AE7-4DA5-94BF-47C2553ED0A0}" srcOrd="0" destOrd="0" presId="urn:microsoft.com/office/officeart/2005/8/layout/chevron1"/>
    <dgm:cxn modelId="{0B0D487F-2121-4C4C-8FFA-165335708356}" type="presOf" srcId="{872FFD1E-D816-4786-B89B-567F38DDBD0A}" destId="{44F58367-6399-4ABD-BEB8-75B410F7F91E}" srcOrd="0" destOrd="0" presId="urn:microsoft.com/office/officeart/2005/8/layout/chevron1"/>
    <dgm:cxn modelId="{117AE50B-F81F-1644-A88B-EDAA1DBF5244}" type="presOf" srcId="{B4FBFE88-7E95-4A7E-A0F9-4731663FEBD2}" destId="{F259A345-DCDF-4CCF-A5DB-650DDB0E8131}" srcOrd="0" destOrd="0" presId="urn:microsoft.com/office/officeart/2005/8/layout/chevron1"/>
    <dgm:cxn modelId="{54EE1CF3-19EE-4D42-8DBF-0CC97D3E70CE}" srcId="{B4FBFE88-7E95-4A7E-A0F9-4731663FEBD2}" destId="{682DD1D8-FDAB-4083-9FF1-08282EF900FE}" srcOrd="3" destOrd="0" parTransId="{E3E62B3D-9F46-47B0-8F35-F1A2E36CA3D4}" sibTransId="{4B6D0078-1369-494D-9463-7A8E02D2364B}"/>
    <dgm:cxn modelId="{F6B2DEB8-84A6-D344-966F-EFCDE765D64D}" type="presParOf" srcId="{F259A345-DCDF-4CCF-A5DB-650DDB0E8131}" destId="{44F58367-6399-4ABD-BEB8-75B410F7F91E}" srcOrd="0" destOrd="0" presId="urn:microsoft.com/office/officeart/2005/8/layout/chevron1"/>
    <dgm:cxn modelId="{66AB3531-EEB6-834A-886B-450C10B6A1A3}" type="presParOf" srcId="{F259A345-DCDF-4CCF-A5DB-650DDB0E8131}" destId="{A4B971D0-7495-4723-B8F5-E2134D80F1EE}" srcOrd="1" destOrd="0" presId="urn:microsoft.com/office/officeart/2005/8/layout/chevron1"/>
    <dgm:cxn modelId="{35E57B05-8752-8C45-867B-466EE237A98A}" type="presParOf" srcId="{F259A345-DCDF-4CCF-A5DB-650DDB0E8131}" destId="{44E231FA-748B-46ED-908D-7AAF3D1030C6}" srcOrd="2" destOrd="0" presId="urn:microsoft.com/office/officeart/2005/8/layout/chevron1"/>
    <dgm:cxn modelId="{7DD237DF-E0A9-F741-AACB-277DA16A64FC}" type="presParOf" srcId="{F259A345-DCDF-4CCF-A5DB-650DDB0E8131}" destId="{A3990AE6-6706-4823-98D5-6D899E14C651}" srcOrd="3" destOrd="0" presId="urn:microsoft.com/office/officeart/2005/8/layout/chevron1"/>
    <dgm:cxn modelId="{F903F3E4-16B2-F647-B7C8-4BE69E00C963}" type="presParOf" srcId="{F259A345-DCDF-4CCF-A5DB-650DDB0E8131}" destId="{1D7CC060-74D1-46DD-9956-9832DDBC851D}" srcOrd="4" destOrd="0" presId="urn:microsoft.com/office/officeart/2005/8/layout/chevron1"/>
    <dgm:cxn modelId="{4F0ADA4B-1ECD-E549-B8CB-C454050E430A}" type="presParOf" srcId="{F259A345-DCDF-4CCF-A5DB-650DDB0E8131}" destId="{A08F81B2-0C9A-4AD6-B28E-69FB4AAD0DDB}" srcOrd="5" destOrd="0" presId="urn:microsoft.com/office/officeart/2005/8/layout/chevron1"/>
    <dgm:cxn modelId="{77900BE6-E221-C74C-947D-707707592B9C}" type="presParOf" srcId="{F259A345-DCDF-4CCF-A5DB-650DDB0E8131}" destId="{0FF9AF34-1AE7-4DA5-94BF-47C2553ED0A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58367-6399-4ABD-BEB8-75B410F7F91E}">
      <dsp:nvSpPr>
        <dsp:cNvPr id="0" name=""/>
        <dsp:cNvSpPr/>
      </dsp:nvSpPr>
      <dsp:spPr>
        <a:xfrm>
          <a:off x="4983" y="0"/>
          <a:ext cx="2901143" cy="942109"/>
        </a:xfrm>
        <a:prstGeom prst="chevron">
          <a:avLst/>
        </a:prstGeom>
        <a:solidFill>
          <a:srgbClr val="00B0F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Montserrat Light" panose="00000400000000000000" pitchFamily="50" charset="0"/>
            </a:rPr>
            <a:t>… - </a:t>
          </a:r>
          <a:r>
            <a:rPr lang="en-US" sz="2400" kern="1200" dirty="0" err="1" smtClean="0">
              <a:latin typeface="Montserrat Light" panose="00000400000000000000" pitchFamily="50" charset="0"/>
            </a:rPr>
            <a:t>Juni</a:t>
          </a:r>
          <a:r>
            <a:rPr lang="en-US" sz="2400" kern="1200" dirty="0" smtClean="0">
              <a:latin typeface="Montserrat Light" panose="00000400000000000000" pitchFamily="50" charset="0"/>
            </a:rPr>
            <a:t> ‘11</a:t>
          </a:r>
          <a:endParaRPr lang="en-US" sz="2400" kern="1200" dirty="0">
            <a:latin typeface="Montserrat Light" panose="00000400000000000000" pitchFamily="50" charset="0"/>
          </a:endParaRPr>
        </a:p>
      </dsp:txBody>
      <dsp:txXfrm>
        <a:off x="476038" y="0"/>
        <a:ext cx="1959034" cy="942109"/>
      </dsp:txXfrm>
    </dsp:sp>
    <dsp:sp modelId="{44E231FA-748B-46ED-908D-7AAF3D1030C6}">
      <dsp:nvSpPr>
        <dsp:cNvPr id="0" name=""/>
        <dsp:cNvSpPr/>
      </dsp:nvSpPr>
      <dsp:spPr>
        <a:xfrm>
          <a:off x="2616013" y="0"/>
          <a:ext cx="2901143" cy="942109"/>
        </a:xfrm>
        <a:prstGeom prst="chevron">
          <a:avLst/>
        </a:prstGeom>
        <a:solidFill>
          <a:srgbClr val="0070C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latin typeface="Montserrat Light" panose="00000400000000000000" pitchFamily="50" charset="0"/>
            </a:rPr>
            <a:t>Juli</a:t>
          </a:r>
          <a:r>
            <a:rPr lang="en-US" sz="2400" kern="1200" dirty="0" smtClean="0">
              <a:latin typeface="Montserrat Light" panose="00000400000000000000" pitchFamily="50" charset="0"/>
            </a:rPr>
            <a:t> ‘11 – </a:t>
          </a:r>
          <a:r>
            <a:rPr lang="en-US" sz="2400" kern="1200" dirty="0" err="1" smtClean="0">
              <a:latin typeface="Montserrat Light" panose="00000400000000000000" pitchFamily="50" charset="0"/>
            </a:rPr>
            <a:t>Okt</a:t>
          </a:r>
          <a:r>
            <a:rPr lang="en-US" sz="2400" kern="1200" dirty="0" smtClean="0">
              <a:latin typeface="Montserrat Light" panose="00000400000000000000" pitchFamily="50" charset="0"/>
            </a:rPr>
            <a:t> ‘14</a:t>
          </a:r>
          <a:endParaRPr lang="en-US" sz="2400" kern="1200" dirty="0">
            <a:latin typeface="Montserrat Light" panose="00000400000000000000" pitchFamily="50" charset="0"/>
          </a:endParaRPr>
        </a:p>
      </dsp:txBody>
      <dsp:txXfrm>
        <a:off x="3087068" y="0"/>
        <a:ext cx="1959034" cy="942109"/>
      </dsp:txXfrm>
    </dsp:sp>
    <dsp:sp modelId="{1D7CC060-74D1-46DD-9956-9832DDBC851D}">
      <dsp:nvSpPr>
        <dsp:cNvPr id="0" name=""/>
        <dsp:cNvSpPr/>
      </dsp:nvSpPr>
      <dsp:spPr>
        <a:xfrm>
          <a:off x="5227042" y="0"/>
          <a:ext cx="2901143" cy="942109"/>
        </a:xfrm>
        <a:prstGeom prst="chevron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Montserrat Light" panose="00000400000000000000" pitchFamily="50" charset="0"/>
            </a:rPr>
            <a:t>Nov ‘14 – </a:t>
          </a:r>
          <a:r>
            <a:rPr lang="en-US" sz="2400" kern="1200" dirty="0" err="1" smtClean="0">
              <a:latin typeface="Montserrat Light" panose="00000400000000000000" pitchFamily="50" charset="0"/>
            </a:rPr>
            <a:t>Juni</a:t>
          </a:r>
          <a:r>
            <a:rPr lang="en-US" sz="2400" kern="1200" dirty="0" smtClean="0">
              <a:latin typeface="Montserrat Light" panose="00000400000000000000" pitchFamily="50" charset="0"/>
            </a:rPr>
            <a:t> ‘15 </a:t>
          </a:r>
          <a:endParaRPr lang="en-US" sz="2400" kern="1200" dirty="0">
            <a:latin typeface="Montserrat Light" panose="00000400000000000000" pitchFamily="50" charset="0"/>
          </a:endParaRPr>
        </a:p>
      </dsp:txBody>
      <dsp:txXfrm>
        <a:off x="5698097" y="0"/>
        <a:ext cx="1959034" cy="942109"/>
      </dsp:txXfrm>
    </dsp:sp>
    <dsp:sp modelId="{0FF9AF34-1AE7-4DA5-94BF-47C2553ED0A0}">
      <dsp:nvSpPr>
        <dsp:cNvPr id="0" name=""/>
        <dsp:cNvSpPr/>
      </dsp:nvSpPr>
      <dsp:spPr>
        <a:xfrm>
          <a:off x="7838072" y="0"/>
          <a:ext cx="2901143" cy="942109"/>
        </a:xfrm>
        <a:prstGeom prst="chevron">
          <a:avLst/>
        </a:prstGeom>
        <a:solidFill>
          <a:srgbClr val="7030A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latin typeface="Montserrat Light" panose="00000400000000000000" pitchFamily="50" charset="0"/>
            </a:rPr>
            <a:t>Juli</a:t>
          </a:r>
          <a:r>
            <a:rPr lang="en-US" sz="2400" kern="1200" dirty="0" smtClean="0">
              <a:latin typeface="Montserrat Light" panose="00000400000000000000" pitchFamily="50" charset="0"/>
            </a:rPr>
            <a:t> ‘15</a:t>
          </a:r>
          <a:endParaRPr lang="en-US" sz="2400" kern="1200" dirty="0">
            <a:latin typeface="Montserrat Light" panose="00000400000000000000" pitchFamily="50" charset="0"/>
          </a:endParaRPr>
        </a:p>
      </dsp:txBody>
      <dsp:txXfrm>
        <a:off x="8309127" y="0"/>
        <a:ext cx="1959034" cy="942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F7A63-4F26-8C46-AC66-1E40976707F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23D15-B67E-5B48-B933-50DCFB560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2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24558-70ED-B34A-A262-08D1EA06DE8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9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24558-70ED-B34A-A262-08D1EA06DE8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9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2033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33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2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593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11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530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86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81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50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 userDrawn="1"/>
        </p:nvGrpSpPr>
        <p:grpSpPr bwMode="auto">
          <a:xfrm>
            <a:off x="674078" y="1338264"/>
            <a:ext cx="957385" cy="69850"/>
            <a:chOff x="1373786" y="1322305"/>
            <a:chExt cx="958482" cy="70548"/>
          </a:xfrm>
        </p:grpSpPr>
        <p:sp>
          <p:nvSpPr>
            <p:cNvPr id="5" name="Oval 4"/>
            <p:cNvSpPr/>
            <p:nvPr/>
          </p:nvSpPr>
          <p:spPr>
            <a:xfrm>
              <a:off x="1373786" y="1322305"/>
              <a:ext cx="70419" cy="705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35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1579174" y="1322305"/>
              <a:ext cx="68464" cy="705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35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1806080" y="1322305"/>
              <a:ext cx="68464" cy="705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35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2036898" y="1322305"/>
              <a:ext cx="70419" cy="705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35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2261849" y="1322305"/>
              <a:ext cx="70419" cy="705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935" dirty="0"/>
            </a:p>
          </p:txBody>
        </p:sp>
      </p:grpSp>
      <p:sp>
        <p:nvSpPr>
          <p:cNvPr id="29" name="Title 1"/>
          <p:cNvSpPr>
            <a:spLocks noGrp="1"/>
          </p:cNvSpPr>
          <p:nvPr>
            <p:ph type="ctrTitle"/>
          </p:nvPr>
        </p:nvSpPr>
        <p:spPr>
          <a:xfrm>
            <a:off x="515368" y="466677"/>
            <a:ext cx="11160705" cy="483487"/>
          </a:xfrm>
        </p:spPr>
        <p:txBody>
          <a:bodyPr anchor="b">
            <a:normAutofit/>
          </a:bodyPr>
          <a:lstStyle>
            <a:lvl1pPr algn="l">
              <a:defRPr sz="2908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515369" y="962327"/>
            <a:ext cx="11160705" cy="358487"/>
          </a:xfrm>
        </p:spPr>
        <p:txBody>
          <a:bodyPr>
            <a:normAutofit/>
          </a:bodyPr>
          <a:lstStyle>
            <a:lvl1pPr marL="0" indent="0" algn="l">
              <a:buNone/>
              <a:defRPr sz="1143"/>
            </a:lvl1pPr>
            <a:lvl2pPr marL="417847" indent="0" algn="ctr">
              <a:buNone/>
              <a:defRPr sz="1870"/>
            </a:lvl2pPr>
            <a:lvl3pPr marL="835694" indent="0" algn="ctr">
              <a:buNone/>
              <a:defRPr sz="1662"/>
            </a:lvl3pPr>
            <a:lvl4pPr marL="1253541" indent="0" algn="ctr">
              <a:buNone/>
              <a:defRPr sz="1454"/>
            </a:lvl4pPr>
            <a:lvl5pPr marL="1671388" indent="0" algn="ctr">
              <a:buNone/>
              <a:defRPr sz="1454"/>
            </a:lvl5pPr>
            <a:lvl6pPr marL="2089235" indent="0" algn="ctr">
              <a:buNone/>
              <a:defRPr sz="1454"/>
            </a:lvl6pPr>
            <a:lvl7pPr marL="2507082" indent="0" algn="ctr">
              <a:buNone/>
              <a:defRPr sz="1454"/>
            </a:lvl7pPr>
            <a:lvl8pPr marL="2924929" indent="0" algn="ctr">
              <a:buNone/>
              <a:defRPr sz="1454"/>
            </a:lvl8pPr>
            <a:lvl9pPr marL="3342776" indent="0" algn="ctr">
              <a:buNone/>
              <a:defRPr sz="1454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85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4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2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5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6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4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7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2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964A3-4E99-5843-A700-421D9CB50248}" type="datetimeFigureOut">
              <a:rPr lang="en-US" smtClean="0"/>
              <a:t>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C207865-B9D3-E248-8EE4-68CC25260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9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aspa.org)/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Microsoft_Excel_97_-_2004_Worksheet2.xls"/><Relationship Id="rId5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8906" y="268085"/>
            <a:ext cx="9708630" cy="196215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PENGEMBANGAN KARIR JABATAN AKADEMIK DOSEN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8906" y="3647546"/>
            <a:ext cx="9708630" cy="2448453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en-US" dirty="0" smtClean="0"/>
          </a:p>
          <a:p>
            <a:pPr algn="ctr"/>
            <a:r>
              <a:rPr lang="en-US" sz="4000" b="1" dirty="0" err="1" smtClean="0">
                <a:solidFill>
                  <a:schemeClr val="bg1"/>
                </a:solidFill>
              </a:rPr>
              <a:t>Bunyamin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</a:rPr>
              <a:t>Maftuh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400" b="1" dirty="0" err="1" smtClean="0">
                <a:solidFill>
                  <a:srgbClr val="FFFF00"/>
                </a:solidFill>
              </a:rPr>
              <a:t>Direktur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Karier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dan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Kompetensi</a:t>
            </a:r>
            <a:r>
              <a:rPr lang="en-US" sz="2400" b="1" dirty="0" smtClean="0">
                <a:solidFill>
                  <a:srgbClr val="FFFF00"/>
                </a:solidFill>
              </a:rPr>
              <a:t> SDM</a:t>
            </a:r>
          </a:p>
          <a:p>
            <a:pPr algn="ctr"/>
            <a:r>
              <a:rPr lang="en-US" sz="2400" b="1" dirty="0" err="1" smtClean="0">
                <a:solidFill>
                  <a:srgbClr val="FFFF00"/>
                </a:solidFill>
              </a:rPr>
              <a:t>Kementerian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Riset</a:t>
            </a:r>
            <a:r>
              <a:rPr lang="en-US" sz="2400" b="1" dirty="0" smtClean="0">
                <a:solidFill>
                  <a:srgbClr val="FFFF00"/>
                </a:solidFill>
              </a:rPr>
              <a:t>, </a:t>
            </a:r>
            <a:r>
              <a:rPr lang="en-US" sz="2400" b="1" dirty="0" err="1" smtClean="0">
                <a:solidFill>
                  <a:srgbClr val="FFFF00"/>
                </a:solidFill>
              </a:rPr>
              <a:t>Teknologi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dan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Pendidikan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Tinggi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48906" y="2335014"/>
            <a:ext cx="9708630" cy="12077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Disampaikan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Kegiatan</a:t>
            </a:r>
            <a:r>
              <a:rPr lang="en-US" sz="2400" b="1" dirty="0" smtClean="0">
                <a:solidFill>
                  <a:schemeClr val="bg1"/>
                </a:solidFill>
              </a:rPr>
              <a:t> Seminar  </a:t>
            </a:r>
            <a:r>
              <a:rPr lang="en-US" sz="2400" b="1" dirty="0" err="1" smtClean="0">
                <a:solidFill>
                  <a:schemeClr val="bg1"/>
                </a:solidFill>
              </a:rPr>
              <a:t>Percepatan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Profesor</a:t>
            </a:r>
            <a:r>
              <a:rPr lang="en-US" sz="2400" b="1" dirty="0" smtClean="0">
                <a:solidFill>
                  <a:schemeClr val="bg1"/>
                </a:solidFill>
              </a:rPr>
              <a:t> di </a:t>
            </a:r>
            <a:r>
              <a:rPr lang="en-US" sz="2400" b="1" dirty="0" err="1" smtClean="0">
                <a:solidFill>
                  <a:schemeClr val="bg1"/>
                </a:solidFill>
              </a:rPr>
              <a:t>Universitas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Udayana</a:t>
            </a:r>
            <a:r>
              <a:rPr lang="en-US" sz="2400" b="1" dirty="0" smtClean="0">
                <a:solidFill>
                  <a:schemeClr val="bg1"/>
                </a:solidFill>
              </a:rPr>
              <a:t>, Denpasar, 15 </a:t>
            </a:r>
            <a:r>
              <a:rPr lang="en-US" sz="2400" b="1" dirty="0" err="1" smtClean="0">
                <a:solidFill>
                  <a:schemeClr val="bg1"/>
                </a:solidFill>
              </a:rPr>
              <a:t>Februari</a:t>
            </a:r>
            <a:r>
              <a:rPr lang="en-US" sz="2400" b="1" smtClean="0">
                <a:solidFill>
                  <a:schemeClr val="bg1"/>
                </a:solidFill>
              </a:rPr>
              <a:t> 2018</a:t>
            </a:r>
          </a:p>
          <a:p>
            <a:pPr algn="ctr"/>
            <a:endParaRPr lang="en-US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817"/>
            <a:ext cx="11315700" cy="1059584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20 PT </a:t>
            </a:r>
            <a:r>
              <a:rPr lang="en-US" sz="2800" b="1" dirty="0" err="1" smtClean="0">
                <a:solidFill>
                  <a:srgbClr val="FF0000"/>
                </a:solidFill>
              </a:rPr>
              <a:t>Terbanyak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Usul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Profesor</a:t>
            </a:r>
            <a:r>
              <a:rPr lang="en-US" sz="2800" b="1" dirty="0" smtClean="0">
                <a:solidFill>
                  <a:srgbClr val="FF0000"/>
                </a:solidFill>
              </a:rPr>
              <a:t> (</a:t>
            </a:r>
            <a:r>
              <a:rPr lang="en-US" sz="2800" b="1" dirty="0" err="1" smtClean="0">
                <a:solidFill>
                  <a:srgbClr val="FF0000"/>
                </a:solidFill>
              </a:rPr>
              <a:t>Kenaikan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Jabatan</a:t>
            </a:r>
            <a:r>
              <a:rPr lang="en-US" sz="2800" b="1" dirty="0" smtClean="0">
                <a:solidFill>
                  <a:srgbClr val="FF0000"/>
                </a:solidFill>
              </a:rPr>
              <a:t>/</a:t>
            </a:r>
            <a:r>
              <a:rPr lang="en-US" sz="2800" b="1" dirty="0" err="1" smtClean="0">
                <a:solidFill>
                  <a:srgbClr val="FF0000"/>
                </a:solidFill>
              </a:rPr>
              <a:t>Pangkat</a:t>
            </a:r>
            <a:r>
              <a:rPr lang="en-US" sz="2800" b="1" dirty="0" smtClean="0">
                <a:solidFill>
                  <a:srgbClr val="FF0000"/>
                </a:solidFill>
              </a:rPr>
              <a:t>) </a:t>
            </a:r>
            <a:r>
              <a:rPr lang="en-US" sz="2800" b="1" dirty="0" err="1" smtClean="0">
                <a:solidFill>
                  <a:srgbClr val="FF0000"/>
                </a:solidFill>
              </a:rPr>
              <a:t>Disetujui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Tahun</a:t>
            </a:r>
            <a:r>
              <a:rPr lang="en-US" sz="2800" b="1" dirty="0" smtClean="0">
                <a:solidFill>
                  <a:srgbClr val="FF0000"/>
                </a:solidFill>
              </a:rPr>
              <a:t> 2016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384300"/>
          <a:ext cx="11470639" cy="583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52488" y="142875"/>
            <a:ext cx="10515600" cy="106203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id-ID" altLang="en-US" sz="2800" b="1" dirty="0"/>
              <a:t>Urutan 20 </a:t>
            </a:r>
            <a:r>
              <a:rPr lang="id-ID" altLang="en-US" sz="2800" b="1" dirty="0" smtClean="0"/>
              <a:t>PT </a:t>
            </a:r>
            <a:r>
              <a:rPr lang="id-ID" altLang="en-US" sz="2800" b="1" dirty="0"/>
              <a:t>T</a:t>
            </a:r>
            <a:r>
              <a:rPr lang="id-ID" altLang="en-US" sz="2800" b="1" dirty="0" smtClean="0"/>
              <a:t>eratas Usulan Kenaikan Jabatan Akademik/Pangkat GB </a:t>
            </a:r>
            <a:r>
              <a:rPr lang="id-ID" altLang="en-US" sz="2800" b="1" dirty="0"/>
              <a:t>yang </a:t>
            </a:r>
            <a:r>
              <a:rPr lang="id-ID" altLang="en-US" sz="2800" b="1" dirty="0" smtClean="0"/>
              <a:t>Disetujui </a:t>
            </a:r>
            <a:endParaRPr lang="id-ID" altLang="en-US" sz="2800" b="1" dirty="0"/>
          </a:p>
        </p:txBody>
      </p:sp>
      <p:sp>
        <p:nvSpPr>
          <p:cNvPr id="20" name="Rectangle 19"/>
          <p:cNvSpPr/>
          <p:nvPr/>
        </p:nvSpPr>
        <p:spPr>
          <a:xfrm flipV="1">
            <a:off x="966788" y="1204913"/>
            <a:ext cx="9686925" cy="889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206725"/>
              </p:ext>
            </p:extLst>
          </p:nvPr>
        </p:nvGraphicFramePr>
        <p:xfrm>
          <a:off x="3171825" y="1409700"/>
          <a:ext cx="8383588" cy="5233998"/>
        </p:xfrm>
        <a:graphic>
          <a:graphicData uri="http://schemas.openxmlformats.org/drawingml/2006/table">
            <a:tbl>
              <a:tblPr/>
              <a:tblGrid>
                <a:gridCol w="611303"/>
                <a:gridCol w="5154126"/>
                <a:gridCol w="792811"/>
                <a:gridCol w="941784"/>
                <a:gridCol w="883564"/>
              </a:tblGrid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Instansi</a:t>
                      </a:r>
                      <a:endParaRPr kumimoji="0" lang="id-ID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KJ</a:t>
                      </a:r>
                      <a:endParaRPr kumimoji="0" lang="id-ID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KP</a:t>
                      </a:r>
                      <a:endParaRPr kumimoji="0" lang="id-ID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Total</a:t>
                      </a:r>
                      <a:endParaRPr kumimoji="0" lang="id-ID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Institut Pertanian Bogor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13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9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Hasanuddin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3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Indonesia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tserrat" charset="0"/>
                        </a:rPr>
                        <a:t>Universitas Diponegoro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tserrat" charset="0"/>
                        </a:rPr>
                        <a:t>11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tserrat" charset="0"/>
                        </a:rPr>
                        <a:t>11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Airlangga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Pendidikan Indonesia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Padjadjaran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Brawijaya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9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Gadjah Mada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10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Andalas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9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9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Institut Teknologi Bandung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7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Sumatera Utara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7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Halu Oleo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7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8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Sebelas Maret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6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7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Lambung Mangkurat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6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6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Negeri Malang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3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5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tserrat" charset="0"/>
                        </a:rPr>
                        <a:t>Universitas Udayana</a:t>
                      </a:r>
                      <a:endParaRPr kumimoji="0" lang="id-ID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tserrat" charset="0"/>
                        </a:rPr>
                        <a:t>4</a:t>
                      </a:r>
                      <a:endParaRPr kumimoji="0" lang="id-ID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tserrat" charset="0"/>
                        </a:rPr>
                        <a:t>5</a:t>
                      </a:r>
                      <a:endParaRPr kumimoji="0" lang="id-ID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Negeri Padang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4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-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4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Institut Teknologi Sepuluh </a:t>
                      </a:r>
                      <a:r>
                        <a:rPr kumimoji="0" lang="id-ID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Nopember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3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1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4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Universitas Sriwijaya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2</a:t>
                      </a:r>
                      <a:endParaRPr kumimoji="0" lang="id-ID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Montserrat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Montserrat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Montserrat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Montserrat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tserrat" charset="0"/>
                        </a:rPr>
                        <a:t>4</a:t>
                      </a:r>
                      <a:endParaRPr kumimoji="0" lang="id-ID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446" name="TextBox 4"/>
          <p:cNvSpPr txBox="1">
            <a:spLocks noChangeArrowheads="1"/>
          </p:cNvSpPr>
          <p:nvPr/>
        </p:nvSpPr>
        <p:spPr bwMode="auto">
          <a:xfrm>
            <a:off x="400050" y="4883150"/>
            <a:ext cx="2500313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Montserra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tserra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tserra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tserra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tserra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tserra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tserra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tserra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tserrat" charset="0"/>
              </a:defRPr>
            </a:lvl9pPr>
          </a:lstStyle>
          <a:p>
            <a:r>
              <a:rPr lang="id-ID" altLang="en-US" dirty="0" err="1"/>
              <a:t>Ket</a:t>
            </a:r>
            <a:r>
              <a:rPr lang="id-ID" altLang="en-US" dirty="0"/>
              <a:t>:</a:t>
            </a:r>
          </a:p>
          <a:p>
            <a:endParaRPr lang="id-ID" altLang="en-US" dirty="0"/>
          </a:p>
          <a:p>
            <a:r>
              <a:rPr lang="id-ID" altLang="en-US" sz="1600" dirty="0"/>
              <a:t>KJ </a:t>
            </a:r>
            <a:r>
              <a:rPr lang="id-ID" altLang="en-US" sz="1600" dirty="0" smtClean="0"/>
              <a:t> = </a:t>
            </a:r>
            <a:r>
              <a:rPr lang="id-ID" altLang="en-US" sz="1600" dirty="0"/>
              <a:t>Kenaikan Jabatan (GB Baru)</a:t>
            </a:r>
          </a:p>
          <a:p>
            <a:endParaRPr lang="id-ID" altLang="en-US" sz="1600" dirty="0"/>
          </a:p>
          <a:p>
            <a:r>
              <a:rPr lang="id-ID" altLang="en-US" sz="1600" dirty="0"/>
              <a:t>KP = Kenaikan Pangkat </a:t>
            </a:r>
          </a:p>
          <a:p>
            <a:r>
              <a:rPr lang="id-ID" altLang="en-US" sz="1600" dirty="0"/>
              <a:t>         (IV/d ke IV/</a:t>
            </a:r>
            <a:r>
              <a:rPr lang="id-ID" altLang="en-US" sz="1600" dirty="0" err="1"/>
              <a:t>e</a:t>
            </a:r>
            <a:r>
              <a:rPr lang="id-ID" altLang="en-US" sz="1600" dirty="0"/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0CBD36-8FF3-4F52-B3E4-3420EDA35C9E}" type="slidenum">
              <a:rPr lang="id-ID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id-ID"/>
          </a:p>
        </p:txBody>
      </p:sp>
      <p:sp>
        <p:nvSpPr>
          <p:cNvPr id="3" name="Rectangle 2"/>
          <p:cNvSpPr/>
          <p:nvPr/>
        </p:nvSpPr>
        <p:spPr>
          <a:xfrm>
            <a:off x="2014905" y="2"/>
            <a:ext cx="8653096" cy="8366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6213">
              <a:defRPr/>
            </a:pPr>
            <a:r>
              <a:rPr lang="id-ID" sz="2800" b="1" dirty="0">
                <a:solidFill>
                  <a:srgbClr val="FF0000"/>
                </a:solidFill>
                <a:latin typeface="Century Gothic" pitchFamily="34" charset="0"/>
              </a:rPr>
              <a:t>SKEMA PENGEMBANGAN KARIR DOSEN</a:t>
            </a:r>
          </a:p>
        </p:txBody>
      </p:sp>
      <p:sp>
        <p:nvSpPr>
          <p:cNvPr id="4" name="Pentagon 3"/>
          <p:cNvSpPr/>
          <p:nvPr/>
        </p:nvSpPr>
        <p:spPr>
          <a:xfrm>
            <a:off x="1524001" y="2"/>
            <a:ext cx="650631" cy="836613"/>
          </a:xfrm>
          <a:prstGeom prst="homePlate">
            <a:avLst>
              <a:gd name="adj" fmla="val 288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304443" y="4081464"/>
            <a:ext cx="1661746" cy="7191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dirty="0"/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3304443" y="4724402"/>
            <a:ext cx="1661746" cy="1431925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id-ID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ASISTEN AHLI</a:t>
            </a:r>
          </a:p>
          <a:p>
            <a:pPr>
              <a:defRPr/>
            </a:pPr>
            <a:r>
              <a:rPr lang="id-ID" sz="1600" b="1" dirty="0">
                <a:solidFill>
                  <a:srgbClr val="C00000"/>
                </a:solidFill>
              </a:rPr>
              <a:t>Kum: 100-150</a:t>
            </a:r>
            <a:endParaRPr lang="id-ID" sz="24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66189" y="3297239"/>
            <a:ext cx="1661746" cy="7207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dirty="0"/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4966189" y="4005263"/>
            <a:ext cx="1661746" cy="2151062"/>
          </a:xfrm>
          <a:prstGeom prst="rect">
            <a:avLst/>
          </a:prstGeom>
          <a:solidFill>
            <a:schemeClr val="accent6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id-ID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LEKTOR</a:t>
            </a:r>
          </a:p>
          <a:p>
            <a:pPr>
              <a:defRPr/>
            </a:pPr>
            <a:r>
              <a:rPr lang="id-ID" sz="1600" b="1" dirty="0">
                <a:solidFill>
                  <a:srgbClr val="C00000"/>
                </a:solidFill>
              </a:rPr>
              <a:t>Kum: 200-300</a:t>
            </a:r>
            <a:endParaRPr lang="id-ID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7936" y="2565400"/>
            <a:ext cx="1661746" cy="7191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dirty="0"/>
              <a:t>3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7936" y="3284540"/>
            <a:ext cx="1661746" cy="2871787"/>
          </a:xfrm>
          <a:prstGeom prst="rect">
            <a:avLst/>
          </a:prstGeom>
          <a:solidFill>
            <a:srgbClr val="00B0F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id-ID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LEKTOR KEPALA</a:t>
            </a:r>
          </a:p>
          <a:p>
            <a:pPr>
              <a:defRPr/>
            </a:pPr>
            <a:r>
              <a:rPr lang="id-ID" sz="1600" b="1" dirty="0">
                <a:solidFill>
                  <a:srgbClr val="C00000"/>
                </a:solidFill>
              </a:rPr>
              <a:t>Kum: </a:t>
            </a:r>
            <a:r>
              <a:rPr lang="id-ID" sz="1600" b="1" dirty="0" smtClean="0">
                <a:solidFill>
                  <a:srgbClr val="C00000"/>
                </a:solidFill>
              </a:rPr>
              <a:t>400-550-700</a:t>
            </a:r>
            <a:endParaRPr lang="id-ID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d-ID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89682" y="1916114"/>
            <a:ext cx="1795096" cy="7207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89682" y="2636840"/>
            <a:ext cx="1795096" cy="3519487"/>
          </a:xfrm>
          <a:prstGeom prst="rect">
            <a:avLst/>
          </a:prstGeom>
          <a:solidFill>
            <a:srgbClr val="00B05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id-ID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PROFE-SOR</a:t>
            </a:r>
          </a:p>
          <a:p>
            <a:pPr>
              <a:defRPr/>
            </a:pPr>
            <a:r>
              <a:rPr lang="id-ID" sz="1600" b="1" dirty="0" err="1" smtClean="0">
                <a:solidFill>
                  <a:srgbClr val="C00000"/>
                </a:solidFill>
              </a:rPr>
              <a:t>Kum</a:t>
            </a:r>
            <a:r>
              <a:rPr lang="id-ID" sz="1600" b="1" dirty="0">
                <a:solidFill>
                  <a:srgbClr val="C00000"/>
                </a:solidFill>
              </a:rPr>
              <a:t>: 850-1050</a:t>
            </a:r>
            <a:endParaRPr lang="id-ID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4738" y="976214"/>
            <a:ext cx="4561449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nn-NO" dirty="0"/>
              <a:t>PENGEMBANGAN KARIR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nn-NO" dirty="0"/>
              <a:t>SERTIFIKASI PENDIDIK/DOSEN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nn-NO" dirty="0"/>
              <a:t>PENGEMBANGAN KOMPETENSI PROFESIONAL/STUDI LANJUT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nn-NO" dirty="0"/>
              <a:t>KENAIKAN JABATAN AKADEMIK/PANGKAT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nn-NO" dirty="0"/>
              <a:t>PENGEMBANGAN KARYA ILMIAH/PENELITIAN/PUBLIKASI ILMIAH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42697" y="4725990"/>
            <a:ext cx="1661746" cy="7207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dirty="0"/>
              <a:t>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42697" y="5426075"/>
            <a:ext cx="1661746" cy="730250"/>
          </a:xfrm>
          <a:prstGeom prst="rect">
            <a:avLst/>
          </a:prstGeom>
          <a:solidFill>
            <a:schemeClr val="bg1">
              <a:lumMod val="6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id-ID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REKRUTMEN</a:t>
            </a:r>
            <a:endParaRPr lang="id-ID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864" name="AutoShape 4" descr="Hasil gambar untuk people run icon"/>
          <p:cNvSpPr>
            <a:spLocks noChangeAspect="1" noChangeArrowheads="1"/>
          </p:cNvSpPr>
          <p:nvPr/>
        </p:nvSpPr>
        <p:spPr bwMode="auto">
          <a:xfrm>
            <a:off x="1667608" y="-144463"/>
            <a:ext cx="281354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963" y="3477810"/>
            <a:ext cx="1172891" cy="122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8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31CB73-9298-4EF8-B956-650D2CDEBC31}" type="slidenum">
              <a:rPr lang="id-ID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d-ID"/>
          </a:p>
        </p:txBody>
      </p:sp>
      <p:sp>
        <p:nvSpPr>
          <p:cNvPr id="3" name="Rectangle 2"/>
          <p:cNvSpPr/>
          <p:nvPr/>
        </p:nvSpPr>
        <p:spPr>
          <a:xfrm>
            <a:off x="2014905" y="2"/>
            <a:ext cx="8653096" cy="83661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176213">
              <a:defRPr/>
            </a:pPr>
            <a:r>
              <a:rPr lang="id-ID" sz="2800" b="1" dirty="0">
                <a:solidFill>
                  <a:schemeClr val="bg1"/>
                </a:solidFill>
                <a:latin typeface="Century Gothic" pitchFamily="34" charset="0"/>
              </a:rPr>
              <a:t>Mekanisme Penilaian Jabatan Akademik Dosen</a:t>
            </a:r>
          </a:p>
        </p:txBody>
      </p:sp>
      <p:sp>
        <p:nvSpPr>
          <p:cNvPr id="4" name="Pentagon 3"/>
          <p:cNvSpPr/>
          <p:nvPr/>
        </p:nvSpPr>
        <p:spPr>
          <a:xfrm>
            <a:off x="1524001" y="2"/>
            <a:ext cx="650631" cy="836613"/>
          </a:xfrm>
          <a:prstGeom prst="homePlate">
            <a:avLst>
              <a:gd name="adj" fmla="val 288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dirty="0"/>
          </a:p>
        </p:txBody>
      </p:sp>
      <p:sp>
        <p:nvSpPr>
          <p:cNvPr id="79877" name="AutoShape 4" descr="Hasil gambar untuk people run icon"/>
          <p:cNvSpPr>
            <a:spLocks noChangeAspect="1" noChangeArrowheads="1"/>
          </p:cNvSpPr>
          <p:nvPr/>
        </p:nvSpPr>
        <p:spPr bwMode="auto">
          <a:xfrm>
            <a:off x="1667608" y="-144463"/>
            <a:ext cx="281354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977900" y="1143000"/>
            <a:ext cx="4038600" cy="660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/>
              <a:t>Asisten Ahli dan Lektor</a:t>
            </a:r>
          </a:p>
        </p:txBody>
      </p:sp>
      <p:sp>
        <p:nvSpPr>
          <p:cNvPr id="7" name="Rectangle 6"/>
          <p:cNvSpPr/>
          <p:nvPr/>
        </p:nvSpPr>
        <p:spPr>
          <a:xfrm>
            <a:off x="977900" y="1907067"/>
            <a:ext cx="4038600" cy="4797424"/>
          </a:xfrm>
          <a:prstGeom prst="rect">
            <a:avLst/>
          </a:prstGeom>
          <a:solidFill>
            <a:schemeClr val="accent2">
              <a:lumMod val="40000"/>
              <a:lumOff val="60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id-ID" sz="2400" dirty="0">
                <a:solidFill>
                  <a:schemeClr val="tx1"/>
                </a:solidFill>
              </a:rPr>
              <a:t>Untuk dosen PTN dilakukan oleh Tim Penilai Angka Kredit (PAK) di PTN masing-masing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id-ID" sz="2400" dirty="0">
                <a:solidFill>
                  <a:schemeClr val="tx1"/>
                </a:solidFill>
              </a:rPr>
              <a:t>Untuk Dosen PTS dilakukan Tim Pak di Kopertis masing-masing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id-ID" sz="2400" dirty="0">
                <a:solidFill>
                  <a:schemeClr val="tx1"/>
                </a:solidFill>
              </a:rPr>
              <a:t>Untuk dosen di Kementrian Lain/Lembaga dilakukan oleh Tim PAK di K/L</a:t>
            </a:r>
          </a:p>
        </p:txBody>
      </p:sp>
      <p:sp>
        <p:nvSpPr>
          <p:cNvPr id="8" name="Rectangle 7"/>
          <p:cNvSpPr/>
          <p:nvPr/>
        </p:nvSpPr>
        <p:spPr>
          <a:xfrm>
            <a:off x="5582140" y="998456"/>
            <a:ext cx="4031761" cy="6917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/>
              <a:t>Lektor Kepala dan Profesor</a:t>
            </a:r>
          </a:p>
        </p:txBody>
      </p:sp>
      <p:sp>
        <p:nvSpPr>
          <p:cNvPr id="9" name="Rectangle 8"/>
          <p:cNvSpPr/>
          <p:nvPr/>
        </p:nvSpPr>
        <p:spPr>
          <a:xfrm>
            <a:off x="5582141" y="1907067"/>
            <a:ext cx="4031760" cy="4453976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id-ID" sz="2400" dirty="0">
                <a:solidFill>
                  <a:schemeClr val="tx1"/>
                </a:solidFill>
              </a:rPr>
              <a:t>Untuk dosen PTN dan PTS di lingkungan Kemristekdikti dan dosen di Kementerian Lain/Lembaga dilakukan oleh Tim Penilai Angka Kredit (PAK) di Direktorat Jenderal Sumber Daya Iptek dan Dikti, Kemristekdikti</a:t>
            </a:r>
          </a:p>
        </p:txBody>
      </p:sp>
    </p:spTree>
    <p:extLst>
      <p:ext uri="{BB962C8B-B14F-4D97-AF65-F5344CB8AC3E}">
        <p14:creationId xmlns:p14="http://schemas.microsoft.com/office/powerpoint/2010/main" val="111272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464" y="159026"/>
            <a:ext cx="10123188" cy="711200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Tata </a:t>
            </a:r>
            <a:r>
              <a:rPr lang="en-US" sz="2800" dirty="0" err="1" smtClean="0">
                <a:solidFill>
                  <a:schemeClr val="bg1"/>
                </a:solidFill>
              </a:rPr>
              <a:t>Kelola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Layanan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Kenaikan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Jabatan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Akademik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Dosen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82" y="1143000"/>
            <a:ext cx="11992018" cy="53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0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733" y="609600"/>
            <a:ext cx="10242457" cy="59884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Tata </a:t>
            </a:r>
            <a:r>
              <a:rPr lang="en-US" sz="3600" dirty="0" err="1" smtClean="0"/>
              <a:t>Kelola</a:t>
            </a:r>
            <a:r>
              <a:rPr lang="en-US" sz="3600" dirty="0" smtClean="0"/>
              <a:t> </a:t>
            </a:r>
            <a:r>
              <a:rPr lang="en-US" sz="3600" dirty="0" err="1" smtClean="0"/>
              <a:t>Layanan</a:t>
            </a:r>
            <a:r>
              <a:rPr lang="en-US" sz="3600" dirty="0" smtClean="0"/>
              <a:t> </a:t>
            </a:r>
            <a:r>
              <a:rPr lang="en-US" sz="3600" dirty="0" err="1" smtClean="0"/>
              <a:t>Kenaikan</a:t>
            </a:r>
            <a:r>
              <a:rPr lang="en-US" sz="3600" dirty="0" smtClean="0"/>
              <a:t> </a:t>
            </a:r>
            <a:r>
              <a:rPr lang="en-US" sz="3600" dirty="0" err="1" smtClean="0"/>
              <a:t>Jabatan</a:t>
            </a:r>
            <a:r>
              <a:rPr lang="en-US" sz="3600" dirty="0" smtClean="0"/>
              <a:t> </a:t>
            </a:r>
            <a:r>
              <a:rPr lang="en-US" sz="3600" dirty="0" err="1" smtClean="0"/>
              <a:t>Akademik</a:t>
            </a:r>
            <a:endParaRPr lang="en-US" sz="3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54420" y="1750276"/>
            <a:ext cx="11030447" cy="4413753"/>
            <a:chOff x="554420" y="1651424"/>
            <a:chExt cx="11030447" cy="4413753"/>
          </a:xfrm>
        </p:grpSpPr>
        <p:graphicFrame>
          <p:nvGraphicFramePr>
            <p:cNvPr id="3" name="Diagram 2"/>
            <p:cNvGraphicFramePr/>
            <p:nvPr>
              <p:extLst/>
            </p:nvPr>
          </p:nvGraphicFramePr>
          <p:xfrm>
            <a:off x="738909" y="3389745"/>
            <a:ext cx="10744200" cy="9421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Rounded Rectangle 3"/>
            <p:cNvSpPr/>
            <p:nvPr/>
          </p:nvSpPr>
          <p:spPr>
            <a:xfrm>
              <a:off x="554420" y="1651424"/>
              <a:ext cx="3245069" cy="148591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Full Paper</a:t>
              </a:r>
            </a:p>
            <a:p>
              <a:r>
                <a:rPr lang="en-US" sz="1600" b="1" dirty="0" smtClean="0">
                  <a:latin typeface="Montserrat Light" panose="00000400000000000000" pitchFamily="50" charset="0"/>
                </a:rPr>
                <a:t>KEPMENKOWASBANGPAN 38/1999 &amp;</a:t>
              </a:r>
            </a:p>
            <a:p>
              <a:r>
                <a:rPr lang="en-US" sz="1600" b="1" dirty="0" smtClean="0">
                  <a:latin typeface="Montserrat Light" panose="00000400000000000000" pitchFamily="50" charset="0"/>
                </a:rPr>
                <a:t>PERMENPAN 59/1987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090319" y="4873687"/>
              <a:ext cx="3064961" cy="119149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Semi Online</a:t>
              </a:r>
            </a:p>
            <a:p>
              <a:r>
                <a:rPr lang="en-US" sz="1600" dirty="0" smtClean="0">
                  <a:latin typeface="Montserrat Light" panose="00000400000000000000" pitchFamily="50" charset="0"/>
                </a:rPr>
                <a:t>KEPMENKOWASBANGPAN 38/1999</a:t>
              </a:r>
            </a:p>
            <a:p>
              <a:endParaRPr lang="en-US" dirty="0">
                <a:latin typeface="Montserrat Light" panose="00000400000000000000" pitchFamily="50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638620" y="1945845"/>
              <a:ext cx="3288265" cy="119149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Semi Online (Less Paper)</a:t>
              </a:r>
            </a:p>
            <a:p>
              <a:r>
                <a:rPr lang="en-US" sz="1600" dirty="0" smtClean="0">
                  <a:latin typeface="Montserrat Light" panose="00000400000000000000" pitchFamily="50" charset="0"/>
                </a:rPr>
                <a:t>PERMENPAN &amp; RB 17/2013</a:t>
              </a:r>
            </a:p>
            <a:p>
              <a:r>
                <a:rPr lang="en-US" sz="1600" dirty="0" smtClean="0">
                  <a:latin typeface="Montserrat Light" panose="00000400000000000000" pitchFamily="50" charset="0"/>
                </a:rPr>
                <a:t>JO 46/2013</a:t>
              </a:r>
              <a:endParaRPr lang="en-US" sz="1600" dirty="0">
                <a:latin typeface="Montserrat Light" panose="00000400000000000000" pitchFamily="50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305640" y="4872615"/>
              <a:ext cx="3279227" cy="119149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Online (Paperless)</a:t>
              </a:r>
            </a:p>
            <a:p>
              <a:r>
                <a:rPr lang="en-US" sz="1600" dirty="0" smtClean="0">
                  <a:latin typeface="Montserrat Light" panose="00000400000000000000" pitchFamily="50" charset="0"/>
                </a:rPr>
                <a:t>PERMENPAN &amp; RB 17/2013</a:t>
              </a:r>
            </a:p>
            <a:p>
              <a:r>
                <a:rPr lang="en-US" sz="1600" dirty="0" smtClean="0">
                  <a:latin typeface="Montserrat Light" panose="00000400000000000000" pitchFamily="50" charset="0"/>
                </a:rPr>
                <a:t>JO 46/2013</a:t>
              </a:r>
              <a:endParaRPr lang="en-US" sz="1600" dirty="0">
                <a:latin typeface="Montserrat Light" panose="00000400000000000000" pitchFamily="50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615872" y="4331855"/>
              <a:ext cx="6928" cy="54076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945254" y="4331855"/>
              <a:ext cx="6928" cy="54076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282753" y="3137336"/>
              <a:ext cx="0" cy="23249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043346" y="3137967"/>
              <a:ext cx="0" cy="23249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605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48" y="1340677"/>
            <a:ext cx="8600661" cy="4410766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800" b="1" smtClean="0"/>
              <a:t>KENAIKAN KARIER </a:t>
            </a:r>
            <a:br>
              <a:rPr lang="en-US" sz="4800" b="1" smtClean="0"/>
            </a:br>
            <a:r>
              <a:rPr lang="en-US" sz="4800" b="1" smtClean="0"/>
              <a:t>JABATAN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AKADEMIK DOSEN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19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42" y="355601"/>
            <a:ext cx="9917112" cy="729342"/>
          </a:xfrm>
          <a:solidFill>
            <a:srgbClr val="00B05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d-ID" sz="4000" b="1" dirty="0">
                <a:solidFill>
                  <a:schemeClr val="bg1"/>
                </a:solidFill>
              </a:rPr>
              <a:t>Asisten Ahli ke Lektor</a:t>
            </a:r>
            <a:br>
              <a:rPr lang="id-ID" sz="4000" b="1" dirty="0">
                <a:solidFill>
                  <a:schemeClr val="bg1"/>
                </a:solidFill>
              </a:rPr>
            </a:br>
            <a:r>
              <a:rPr lang="id-ID" sz="4000" b="1" dirty="0">
                <a:solidFill>
                  <a:srgbClr val="FF0000"/>
                </a:solidFill>
              </a:rPr>
              <a:t/>
            </a:r>
            <a:br>
              <a:rPr lang="id-ID" sz="4000" b="1" dirty="0">
                <a:solidFill>
                  <a:srgbClr val="FF0000"/>
                </a:solidFill>
              </a:rPr>
            </a:br>
            <a:endParaRPr lang="id-ID" sz="40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56342" y="1803400"/>
            <a:ext cx="9917112" cy="4533900"/>
          </a:xfr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Paling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singkat 2 (dua) tahun menduduki jabatan Asisten Ahli;</a:t>
            </a: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elah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memenuhi angka kredit yang dipersyaratkan baik secara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kumulatif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maupun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setiap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unsur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kegiatan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emiliki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karya ilmiah yang dipublikasikan dalam jurnal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ilmiah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nasional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sebagai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penulis pertama; dan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emiliki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kinerja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integritas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etika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dan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tata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krama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serta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tanggung</a:t>
            </a:r>
            <a:r>
              <a:rPr lang="en-US" sz="2400" dirty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jawab</a:t>
            </a:r>
            <a:endParaRPr lang="en-US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id-ID" sz="2400" dirty="0">
              <a:latin typeface="Montserrat Light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18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36788"/>
            <a:ext cx="9815512" cy="841375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id-ID" sz="4000" b="1" dirty="0" smtClean="0">
                <a:solidFill>
                  <a:schemeClr val="bg1"/>
                </a:solidFill>
              </a:rPr>
              <a:t>Lektor ke Lektor </a:t>
            </a:r>
            <a:r>
              <a:rPr lang="id-ID" sz="4000" b="1" dirty="0">
                <a:solidFill>
                  <a:schemeClr val="bg1"/>
                </a:solidFill>
              </a:rPr>
              <a:t>K</a:t>
            </a:r>
            <a:r>
              <a:rPr lang="id-ID" sz="4000" b="1" dirty="0" smtClean="0">
                <a:solidFill>
                  <a:schemeClr val="bg1"/>
                </a:solidFill>
              </a:rPr>
              <a:t>epala</a:t>
            </a:r>
            <a:endParaRPr lang="id-ID" sz="40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066800" y="1739900"/>
            <a:ext cx="9815512" cy="47498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aling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singkat 2 (dua) tahun menduduki jabatan </a:t>
            </a:r>
            <a:r>
              <a:rPr lang="id-ID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Lektor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elah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memenuhi angka kredit yang dipersyaratkan baik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secara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kumulatif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maupun setiap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unsur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i-FI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kegiatan</a:t>
            </a:r>
            <a:r>
              <a:rPr lang="fi-FI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karya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ilmiah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yang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dipublikasikan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dalam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jurnal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ilmiah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nasional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terakreditasi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atau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internasional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sebagai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penulis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pertama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bagi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yang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kualifikasi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akademik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doktor</a:t>
            </a:r>
            <a:r>
              <a:rPr lang="en-US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(S3);</a:t>
            </a:r>
            <a:r>
              <a:rPr lang="id-ID" alt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dan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emiliki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kinerja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integritas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etika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dan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tata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krama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serta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tanggung</a:t>
            </a:r>
            <a:r>
              <a:rPr lang="en-US" sz="24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jawab</a:t>
            </a:r>
            <a:endParaRPr lang="en-US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id-ID" sz="2400" dirty="0">
              <a:latin typeface="Montserrat Light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59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300" y="392338"/>
            <a:ext cx="9626600" cy="81597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sz="4800" b="1" dirty="0" smtClean="0"/>
              <a:t>Lektor Kepala ke Profesor (Reguler)</a:t>
            </a:r>
            <a:endParaRPr lang="id-ID" sz="48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003300" y="1879600"/>
            <a:ext cx="9626600" cy="4318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pengalaman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kerja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sebagai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dosen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tetap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paling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singkat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10 (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sepuluh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tahun</a:t>
            </a:r>
            <a:r>
              <a:rPr lang="fi-FI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kualifikasi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akademik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doktor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(S3)</a:t>
            </a:r>
            <a:r>
              <a:rPr lang="fi-FI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Paling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singkat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3 (</a:t>
            </a:r>
            <a:r>
              <a:rPr lang="id-ID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tiga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id-ID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tahun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setelah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memperoleh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ijazah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doktor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(S3)</a:t>
            </a:r>
            <a:r>
              <a:rPr lang="id-ID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Paling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singkat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2 (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dua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tahun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menduduki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jabatan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Lektor</a:t>
            </a:r>
            <a:r>
              <a:rPr lang="en-US" altLang="en-US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Kepala</a:t>
            </a:r>
            <a:endParaRPr lang="en-US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id-ID" sz="2400" dirty="0">
              <a:latin typeface="Montserrat Light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1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334" y="647700"/>
            <a:ext cx="8326966" cy="6985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id-ID" b="1" dirty="0" err="1" smtClean="0">
                <a:solidFill>
                  <a:srgbClr val="FF0000"/>
                </a:solidFill>
                <a:latin typeface="Montserrat Light" panose="00000400000000000000" pitchFamily="50" charset="0"/>
                <a:cs typeface="Arial" panose="020B0604020202020204" pitchFamily="34" charset="0"/>
              </a:rPr>
              <a:t>Excellent</a:t>
            </a:r>
            <a:r>
              <a:rPr lang="id-ID" b="1" dirty="0" smtClean="0">
                <a:solidFill>
                  <a:srgbClr val="FF0000"/>
                </a:solidFill>
                <a:latin typeface="Montserrat Light" panose="00000400000000000000" pitchFamily="50" charset="0"/>
                <a:cs typeface="Arial" panose="020B0604020202020204" pitchFamily="34" charset="0"/>
              </a:rPr>
              <a:t> </a:t>
            </a:r>
            <a:r>
              <a:rPr lang="id-ID" b="1" dirty="0" err="1">
                <a:solidFill>
                  <a:srgbClr val="FF0000"/>
                </a:solidFill>
                <a:latin typeface="Montserrat Light" panose="00000400000000000000" pitchFamily="50" charset="0"/>
                <a:cs typeface="Arial" panose="020B0604020202020204" pitchFamily="34" charset="0"/>
              </a:rPr>
              <a:t>university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820334" y="1828800"/>
            <a:ext cx="8318500" cy="40894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800" dirty="0">
              <a:latin typeface="Montserrat Light" panose="00000400000000000000" pitchFamily="50" charset="0"/>
              <a:cs typeface="Arial" panose="020B0604020202020204" pitchFamily="34" charset="0"/>
            </a:endParaRPr>
          </a:p>
          <a:p>
            <a:pPr>
              <a:buFont typeface="Wingdings" charset="2"/>
              <a:buChar char="§"/>
              <a:defRPr/>
            </a:pPr>
            <a:r>
              <a:rPr lang="id-ID" sz="3200" dirty="0" err="1">
                <a:latin typeface="Montserrat Light" panose="00000400000000000000" pitchFamily="50" charset="0"/>
              </a:rPr>
              <a:t>H</a:t>
            </a:r>
            <a:r>
              <a:rPr lang="id-ID" sz="3200" dirty="0" err="1" smtClean="0">
                <a:latin typeface="Montserrat Light" panose="00000400000000000000" pitchFamily="50" charset="0"/>
              </a:rPr>
              <a:t>igh</a:t>
            </a:r>
            <a:r>
              <a:rPr lang="id-ID" sz="3200" dirty="0" smtClean="0">
                <a:latin typeface="Montserrat Light" panose="00000400000000000000" pitchFamily="50" charset="0"/>
              </a:rPr>
              <a:t> </a:t>
            </a:r>
            <a:r>
              <a:rPr lang="en-US" sz="3200" dirty="0">
                <a:latin typeface="Montserrat Light" panose="00000400000000000000" pitchFamily="50" charset="0"/>
              </a:rPr>
              <a:t>research quality</a:t>
            </a:r>
            <a:r>
              <a:rPr lang="id-ID" sz="3200" dirty="0">
                <a:latin typeface="Montserrat Light" panose="00000400000000000000" pitchFamily="50" charset="0"/>
              </a:rPr>
              <a:t> per </a:t>
            </a:r>
            <a:r>
              <a:rPr lang="id-ID" sz="3200" dirty="0" err="1" smtClean="0">
                <a:latin typeface="Montserrat Light" panose="00000400000000000000" pitchFamily="50" charset="0"/>
              </a:rPr>
              <a:t>staff</a:t>
            </a:r>
            <a:endParaRPr lang="id-ID" sz="3200" dirty="0" smtClean="0">
              <a:latin typeface="Montserrat Light" panose="00000400000000000000" pitchFamily="50" charset="0"/>
            </a:endParaRPr>
          </a:p>
          <a:p>
            <a:pPr>
              <a:buFont typeface="Wingdings" charset="2"/>
              <a:buChar char="§"/>
              <a:defRPr/>
            </a:pPr>
            <a:r>
              <a:rPr lang="id-ID" sz="3200" dirty="0" err="1">
                <a:latin typeface="Montserrat Light" panose="00000400000000000000" pitchFamily="50" charset="0"/>
              </a:rPr>
              <a:t>H</a:t>
            </a:r>
            <a:r>
              <a:rPr lang="id-ID" sz="3200" dirty="0" err="1" smtClean="0">
                <a:latin typeface="Montserrat Light" panose="00000400000000000000" pitchFamily="50" charset="0"/>
              </a:rPr>
              <a:t>igh</a:t>
            </a:r>
            <a:r>
              <a:rPr lang="id-ID" sz="3200" dirty="0" smtClean="0">
                <a:latin typeface="Montserrat Light" panose="00000400000000000000" pitchFamily="50" charset="0"/>
              </a:rPr>
              <a:t> </a:t>
            </a:r>
            <a:r>
              <a:rPr lang="id-ID" sz="3200" dirty="0">
                <a:latin typeface="Montserrat Light" panose="00000400000000000000" pitchFamily="50" charset="0"/>
              </a:rPr>
              <a:t>publication and patent per </a:t>
            </a:r>
            <a:r>
              <a:rPr lang="id-ID" sz="3200" dirty="0" err="1" smtClean="0">
                <a:latin typeface="Montserrat Light" panose="00000400000000000000" pitchFamily="50" charset="0"/>
              </a:rPr>
              <a:t>staff</a:t>
            </a:r>
            <a:endParaRPr lang="id-ID" sz="3200" dirty="0" smtClean="0">
              <a:latin typeface="Montserrat Light" panose="00000400000000000000" pitchFamily="50" charset="0"/>
            </a:endParaRPr>
          </a:p>
          <a:p>
            <a:pPr>
              <a:buFont typeface="Wingdings" charset="2"/>
              <a:buChar char="§"/>
              <a:defRPr/>
            </a:pPr>
            <a:r>
              <a:rPr lang="id-ID" sz="3200" dirty="0" err="1">
                <a:latin typeface="Montserrat Light" panose="00000400000000000000" pitchFamily="50" charset="0"/>
              </a:rPr>
              <a:t>H</a:t>
            </a:r>
            <a:r>
              <a:rPr lang="id-ID" sz="3200" dirty="0" err="1" smtClean="0">
                <a:latin typeface="Montserrat Light" panose="00000400000000000000" pitchFamily="50" charset="0"/>
              </a:rPr>
              <a:t>igh</a:t>
            </a:r>
            <a:r>
              <a:rPr lang="id-ID" sz="3200" dirty="0" smtClean="0">
                <a:latin typeface="Montserrat Light" panose="00000400000000000000" pitchFamily="50" charset="0"/>
              </a:rPr>
              <a:t> </a:t>
            </a:r>
            <a:r>
              <a:rPr lang="en-US" sz="3200" dirty="0">
                <a:latin typeface="Montserrat Light" panose="00000400000000000000" pitchFamily="50" charset="0"/>
              </a:rPr>
              <a:t>citation per staff </a:t>
            </a:r>
            <a:r>
              <a:rPr lang="en-US" sz="3200" dirty="0" smtClean="0">
                <a:latin typeface="Montserrat Light" panose="00000400000000000000" pitchFamily="50" charset="0"/>
              </a:rPr>
              <a:t>member</a:t>
            </a:r>
          </a:p>
          <a:p>
            <a:pPr>
              <a:buFont typeface="Wingdings" charset="2"/>
              <a:buChar char="§"/>
              <a:defRPr/>
            </a:pPr>
            <a:r>
              <a:rPr lang="id-ID" sz="3200" dirty="0" err="1">
                <a:latin typeface="Montserrat Light" panose="00000400000000000000" pitchFamily="50" charset="0"/>
              </a:rPr>
              <a:t>N</a:t>
            </a:r>
            <a:r>
              <a:rPr lang="id-ID" sz="3200" dirty="0" err="1" smtClean="0">
                <a:latin typeface="Montserrat Light" panose="00000400000000000000" pitchFamily="50" charset="0"/>
              </a:rPr>
              <a:t>umber</a:t>
            </a:r>
            <a:r>
              <a:rPr lang="id-ID" sz="3200" dirty="0" smtClean="0">
                <a:latin typeface="Montserrat Light" panose="00000400000000000000" pitchFamily="50" charset="0"/>
              </a:rPr>
              <a:t> </a:t>
            </a:r>
            <a:r>
              <a:rPr lang="id-ID" sz="3200" dirty="0" err="1">
                <a:latin typeface="Montserrat Light" panose="00000400000000000000" pitchFamily="50" charset="0"/>
              </a:rPr>
              <a:t>of</a:t>
            </a:r>
            <a:r>
              <a:rPr lang="id-ID" sz="3200" dirty="0">
                <a:latin typeface="Montserrat Light" panose="00000400000000000000" pitchFamily="50" charset="0"/>
              </a:rPr>
              <a:t> </a:t>
            </a:r>
            <a:r>
              <a:rPr lang="id-ID" sz="3200" dirty="0" err="1" smtClean="0">
                <a:latin typeface="Montserrat Light" panose="00000400000000000000" pitchFamily="50" charset="0"/>
              </a:rPr>
              <a:t>professors</a:t>
            </a:r>
            <a:endParaRPr lang="id-ID" sz="3200" dirty="0" smtClean="0">
              <a:latin typeface="Montserrat Light" panose="00000400000000000000" pitchFamily="50" charset="0"/>
            </a:endParaRPr>
          </a:p>
          <a:p>
            <a:pPr>
              <a:buFont typeface="Wingdings" charset="2"/>
              <a:buChar char="§"/>
              <a:defRPr/>
            </a:pPr>
            <a:r>
              <a:rPr lang="id-ID" sz="3200" dirty="0" err="1" smtClean="0">
                <a:latin typeface="Montserrat Light" panose="00000400000000000000" pitchFamily="50" charset="0"/>
              </a:rPr>
              <a:t>Professors</a:t>
            </a:r>
            <a:r>
              <a:rPr lang="id-ID" sz="3200" dirty="0" smtClean="0">
                <a:latin typeface="Montserrat Light" panose="00000400000000000000" pitchFamily="50" charset="0"/>
              </a:rPr>
              <a:t> </a:t>
            </a:r>
            <a:r>
              <a:rPr lang="id-ID" sz="3200" dirty="0">
                <a:latin typeface="Montserrat Light" panose="00000400000000000000" pitchFamily="50" charset="0"/>
              </a:rPr>
              <a:t>productivity in </a:t>
            </a:r>
            <a:r>
              <a:rPr lang="id-ID" sz="3200" dirty="0" err="1" smtClean="0">
                <a:latin typeface="Montserrat Light" panose="00000400000000000000" pitchFamily="50" charset="0"/>
              </a:rPr>
              <a:t>publication</a:t>
            </a:r>
            <a:r>
              <a:rPr lang="id-ID" sz="3200" dirty="0" smtClean="0">
                <a:latin typeface="Montserrat Light" panose="00000400000000000000" pitchFamily="50" charset="0"/>
              </a:rPr>
              <a:t>.</a:t>
            </a:r>
            <a:endParaRPr lang="en-US" sz="3200" dirty="0">
              <a:latin typeface="Montserrat Light" panose="00000400000000000000" pitchFamily="50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430438"/>
            <a:ext cx="9448800" cy="777875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sz="4000" b="1" dirty="0" smtClean="0">
                <a:solidFill>
                  <a:srgbClr val="FFFF00"/>
                </a:solidFill>
              </a:rPr>
              <a:t>Lektor Kepala ke Profesor (Reguler)</a:t>
            </a:r>
            <a:endParaRPr lang="id-ID" sz="4000" b="1" dirty="0">
              <a:solidFill>
                <a:srgbClr val="FFFF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965200" y="1879600"/>
            <a:ext cx="9448800" cy="4470400"/>
          </a:xfr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Telah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memenuhi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angka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kredit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yang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dipersyaratkan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baik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secara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kumulatif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maupun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setiap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unsur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kegiatan</a:t>
            </a:r>
            <a:r>
              <a:rPr lang="fi-FI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solidFill>
                <a:srgbClr val="7030A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solidFill>
                <a:srgbClr val="7030A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karya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ilmiah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yang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dipublikasikan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dalam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jurnal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ilmiah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internasional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bereputasi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sebagai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penulis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pertama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dan</a:t>
            </a:r>
            <a:endParaRPr lang="id-ID" sz="2800" dirty="0" smtClean="0">
              <a:solidFill>
                <a:srgbClr val="7030A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solidFill>
                <a:srgbClr val="7030A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Memiliki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kinerja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integritas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etika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dan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tata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krama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serta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tanggung</a:t>
            </a:r>
            <a:r>
              <a:rPr lang="en-US" altLang="en-US" sz="2800" dirty="0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7030A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jawab</a:t>
            </a:r>
            <a:endParaRPr lang="en-US" altLang="en-US" sz="2800" dirty="0" smtClean="0">
              <a:solidFill>
                <a:srgbClr val="7030A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4880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42" y="304421"/>
            <a:ext cx="10030469" cy="828675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pPr algn="ctr"/>
            <a:r>
              <a:rPr lang="id-ID" sz="4800" b="1" dirty="0" smtClean="0">
                <a:solidFill>
                  <a:schemeClr val="bg1"/>
                </a:solidFill>
              </a:rPr>
              <a:t>Lektor Kepala ke Profesor (Reguler)</a:t>
            </a:r>
            <a:endParaRPr lang="id-ID" sz="4800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856342" y="2169583"/>
            <a:ext cx="10030469" cy="35394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d-ID" sz="3200" dirty="0" smtClean="0">
                <a:latin typeface="Montserrat Light" pitchFamily="50" charset="0"/>
              </a:rPr>
              <a:t>Dosen yang memperoleh gelar doktor dalam jabatan Lektor Kepala dapat dinaikkan dalam jabatan Profesor kurang dari 3 (tiga) tahun, apabila mempunyai tambahan karya ilmiah yang dipublikasikan jurnal ilmiah internasional bereputasi sebagai penulis pertama yang diperoleh setelah memperoleh gelar doktor (S3)</a:t>
            </a:r>
            <a:endParaRPr lang="en-US" sz="3200" dirty="0">
              <a:latin typeface="Montserrat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04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608" y="2200507"/>
            <a:ext cx="6350000" cy="2857500"/>
          </a:xfrm>
          <a:ln w="38100"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id-ID" sz="5400" b="1" dirty="0" smtClean="0"/>
              <a:t>Kenaikan Jabatan  melalui  Loncat </a:t>
            </a:r>
            <a:r>
              <a:rPr lang="id-ID" sz="5400" b="1" dirty="0"/>
              <a:t>J</a:t>
            </a:r>
            <a:r>
              <a:rPr lang="id-ID" sz="5400" b="1" dirty="0" smtClean="0"/>
              <a:t>abatan</a:t>
            </a:r>
            <a:endParaRPr lang="id-ID" sz="5400" b="1" dirty="0"/>
          </a:p>
        </p:txBody>
      </p:sp>
    </p:spTree>
    <p:extLst>
      <p:ext uri="{BB962C8B-B14F-4D97-AF65-F5344CB8AC3E}">
        <p14:creationId xmlns:p14="http://schemas.microsoft.com/office/powerpoint/2010/main" val="136935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65125"/>
            <a:ext cx="10094686" cy="765175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d-ID" sz="4800" b="1" dirty="0" smtClean="0">
                <a:solidFill>
                  <a:schemeClr val="bg1"/>
                </a:solidFill>
              </a:rPr>
              <a:t>Asisten Ahli ke Lektor </a:t>
            </a:r>
            <a:r>
              <a:rPr lang="id-ID" sz="4800" b="1" dirty="0">
                <a:solidFill>
                  <a:schemeClr val="bg1"/>
                </a:solidFill>
              </a:rPr>
              <a:t>K</a:t>
            </a:r>
            <a:r>
              <a:rPr lang="id-ID" sz="4800" b="1" dirty="0" smtClean="0">
                <a:solidFill>
                  <a:schemeClr val="bg1"/>
                </a:solidFill>
              </a:rPr>
              <a:t>epala</a:t>
            </a:r>
            <a:endParaRPr lang="id-ID" sz="48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587500" y="1758042"/>
            <a:ext cx="9917112" cy="4693558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800" dirty="0" err="1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r>
              <a:rPr lang="fi-FI" sz="2800" dirty="0" err="1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aling</a:t>
            </a:r>
            <a:r>
              <a:rPr lang="fi-FI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singkat 2 (dua) tahun menduduki jabatan Asisten Ahli;</a:t>
            </a: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id-ID" sz="2800" dirty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lang="id-ID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emiliki ijazah Doktor (S3)</a:t>
            </a:r>
            <a:r>
              <a:rPr lang="fi-FI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id-ID" sz="2800" dirty="0">
                <a:latin typeface="Montserrat Light" pitchFamily="50" charset="0"/>
              </a:rPr>
              <a:t>M</a:t>
            </a:r>
            <a:r>
              <a:rPr lang="id-ID" sz="2800" dirty="0" smtClean="0">
                <a:latin typeface="Montserrat Light" pitchFamily="50" charset="0"/>
              </a:rPr>
              <a:t>emiliki paling sedikit 2 (dua) karya ilmiah yang dipublikasikan pada jurnal ilmiah internasional bereputasi sebagai penulis pertama</a:t>
            </a:r>
            <a:r>
              <a:rPr lang="fi-FI" sz="2800" dirty="0" smtClean="0"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 dan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id-ID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id-ID" sz="2800" dirty="0">
                <a:latin typeface="Montserrat Light" pitchFamily="50" charset="0"/>
              </a:rPr>
              <a:t>M</a:t>
            </a:r>
            <a:r>
              <a:rPr lang="id-ID" sz="2800" dirty="0" smtClean="0">
                <a:latin typeface="Montserrat Light" pitchFamily="50" charset="0"/>
              </a:rPr>
              <a:t>emenuhi syarat-syarat lainnya sebagaimana dimaksud Pasal 9 ayat (1) huruf </a:t>
            </a:r>
            <a:r>
              <a:rPr lang="id-ID" sz="2800" dirty="0" err="1" smtClean="0">
                <a:latin typeface="Montserrat Light" pitchFamily="50" charset="0"/>
              </a:rPr>
              <a:t>b</a:t>
            </a:r>
            <a:r>
              <a:rPr lang="id-ID" sz="2800" dirty="0" smtClean="0">
                <a:latin typeface="Montserrat Light" pitchFamily="50" charset="0"/>
              </a:rPr>
              <a:t> (</a:t>
            </a:r>
            <a:r>
              <a:rPr lang="id-ID" sz="2800" dirty="0" err="1" smtClean="0">
                <a:latin typeface="Montserrat Light" pitchFamily="50" charset="0"/>
              </a:rPr>
              <a:t>Permenpan</a:t>
            </a:r>
            <a:r>
              <a:rPr lang="id-ID" sz="2800" dirty="0" smtClean="0">
                <a:latin typeface="Montserrat Light" pitchFamily="50" charset="0"/>
              </a:rPr>
              <a:t> RB)</a:t>
            </a:r>
            <a:endParaRPr lang="en-US" sz="28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endParaRPr lang="id-ID" sz="2400" dirty="0">
              <a:latin typeface="Montserrat Light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092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342" y="367166"/>
            <a:ext cx="5892800" cy="87947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id-ID" sz="4800" b="1" dirty="0" smtClean="0"/>
              <a:t>Lektor ke Profesor</a:t>
            </a:r>
            <a:endParaRPr lang="id-ID" sz="48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56342" y="1892299"/>
            <a:ext cx="10116458" cy="441573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fi-FI" sz="2800" dirty="0" err="1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r>
              <a:rPr lang="fi-FI" sz="2800" dirty="0" err="1" smtClean="0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aling</a:t>
            </a:r>
            <a:r>
              <a:rPr lang="fi-FI" sz="2800" dirty="0" smtClean="0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singkat 2 (dua) tahun menduduki jabatan </a:t>
            </a:r>
            <a:r>
              <a:rPr lang="id-ID" sz="2800" dirty="0" smtClean="0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Lektor</a:t>
            </a:r>
            <a:r>
              <a:rPr lang="fi-FI" sz="2800" dirty="0" smtClean="0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solidFill>
                <a:srgbClr val="00206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solidFill>
                <a:srgbClr val="00206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id-ID" sz="2800" dirty="0">
                <a:solidFill>
                  <a:srgbClr val="002060"/>
                </a:solidFill>
                <a:latin typeface="Montserrat Light" pitchFamily="50" charset="0"/>
              </a:rPr>
              <a:t>M</a:t>
            </a:r>
            <a:r>
              <a:rPr lang="id-ID" sz="2800" dirty="0" smtClean="0">
                <a:solidFill>
                  <a:srgbClr val="002060"/>
                </a:solidFill>
                <a:latin typeface="Montserrat Light" pitchFamily="50" charset="0"/>
              </a:rPr>
              <a:t>emiliki paling sedikit 4 (empat) karya ilmiah yang dipublikasikan pada jurnal ilmiah internasional bereputasi sebagai penulis pertama</a:t>
            </a:r>
            <a:r>
              <a:rPr lang="fi-FI" sz="2800" dirty="0" smtClean="0">
                <a:solidFill>
                  <a:srgbClr val="002060"/>
                </a:solidFill>
                <a:latin typeface="Montserrat Light" pitchFamily="50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  <a:endParaRPr lang="id-ID" sz="2800" dirty="0" smtClean="0">
              <a:solidFill>
                <a:srgbClr val="00206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800" dirty="0" smtClean="0">
              <a:solidFill>
                <a:srgbClr val="00206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id-ID" sz="2800" dirty="0">
                <a:solidFill>
                  <a:srgbClr val="002060"/>
                </a:solidFill>
                <a:latin typeface="Montserrat Light" pitchFamily="50" charset="0"/>
              </a:rPr>
              <a:t>M</a:t>
            </a:r>
            <a:r>
              <a:rPr lang="id-ID" sz="2800" dirty="0" smtClean="0">
                <a:solidFill>
                  <a:srgbClr val="002060"/>
                </a:solidFill>
                <a:latin typeface="Montserrat Light" pitchFamily="50" charset="0"/>
              </a:rPr>
              <a:t>emenuhi syarat-syarat lainnya sebagaimana dimaksud dalam Pasal 10 ayat (1) huruf a, huruf b, dan huruf c (</a:t>
            </a:r>
            <a:r>
              <a:rPr lang="id-ID" sz="2800" dirty="0" err="1" smtClean="0">
                <a:solidFill>
                  <a:srgbClr val="002060"/>
                </a:solidFill>
                <a:latin typeface="Montserrat Light" pitchFamily="50" charset="0"/>
              </a:rPr>
              <a:t>Permenpan</a:t>
            </a:r>
            <a:r>
              <a:rPr lang="id-ID" sz="2800" dirty="0" smtClean="0">
                <a:solidFill>
                  <a:srgbClr val="002060"/>
                </a:solidFill>
                <a:latin typeface="Montserrat Light" pitchFamily="50" charset="0"/>
              </a:rPr>
              <a:t> RB)</a:t>
            </a:r>
            <a:endParaRPr lang="fi-FI" sz="2800" dirty="0" smtClean="0">
              <a:solidFill>
                <a:srgbClr val="002060"/>
              </a:solidFill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spcBef>
                <a:spcPts val="0"/>
              </a:spcBef>
              <a:buNone/>
              <a:defRPr/>
            </a:pP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342" y="1407885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1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0945" y="123098"/>
            <a:ext cx="9144000" cy="57247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9341296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 smtClean="0">
                <a:solidFill>
                  <a:srgbClr val="FFFF00"/>
                </a:solidFill>
              </a:rPr>
              <a:t>PELAKSANAAN </a:t>
            </a:r>
            <a:r>
              <a:rPr lang="en-US" sz="2600" b="1" dirty="0">
                <a:solidFill>
                  <a:srgbClr val="FFFF00"/>
                </a:solidFill>
              </a:rPr>
              <a:t>PENILAIAN ANGKA KREDIT </a:t>
            </a:r>
            <a:r>
              <a:rPr lang="en-US" sz="2600" b="1" dirty="0" smtClean="0">
                <a:solidFill>
                  <a:srgbClr val="FFFF00"/>
                </a:solidFill>
              </a:rPr>
              <a:t>JAFUNG </a:t>
            </a:r>
            <a:r>
              <a:rPr lang="en-US" sz="2600" b="1" dirty="0">
                <a:solidFill>
                  <a:srgbClr val="FFFF00"/>
                </a:solidFill>
              </a:rPr>
              <a:t>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5" y="1071545"/>
          <a:ext cx="9586641" cy="533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205"/>
                <a:gridCol w="7966436"/>
              </a:tblGrid>
              <a:tr h="1066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JABATAN AKADEMIK</a:t>
                      </a:r>
                      <a:endParaRPr 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INDIKATOR PENILAIAN KENAIKAN JABATAN AKADEMIK</a:t>
                      </a:r>
                      <a:endParaRPr lang="en-US" sz="180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  <a:tr h="4267953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Asisten</a:t>
                      </a:r>
                      <a:r>
                        <a:rPr lang="en-US" sz="24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00B050"/>
                          </a:solidFill>
                        </a:rPr>
                        <a:t>Ahli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AutoNum type="arabi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kredit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memenuhi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persyaratan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proporsi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920750" indent="-457200">
                        <a:buFont typeface="+mj-lt"/>
                        <a:buAutoNum type="alphaL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: ≥ 55%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: ≥ 25%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Pengabdian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kpd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: ≤ 10 %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Tri Dharma	: ≤ 10 %</a:t>
                      </a: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dipublikasikan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penulis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pertama</a:t>
                      </a:r>
                      <a:endParaRPr lang="en-US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DP3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lain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setara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nilai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minimal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baik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pertimbangan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fakultas</a:t>
                      </a:r>
                      <a:endParaRPr lang="id-ID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9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0301" y="-27384"/>
            <a:ext cx="9537699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30301" y="620687"/>
            <a:ext cx="9534644" cy="299443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 smtClean="0">
                <a:solidFill>
                  <a:srgbClr val="FFFF00"/>
                </a:solidFill>
              </a:rPr>
              <a:t>PELAKSANAAN </a:t>
            </a:r>
            <a:r>
              <a:rPr lang="en-US" sz="2600" b="1" dirty="0">
                <a:solidFill>
                  <a:srgbClr val="FFFF00"/>
                </a:solidFill>
              </a:rPr>
              <a:t>PENILAIAN ANGKA KREDIT </a:t>
            </a:r>
            <a:r>
              <a:rPr lang="en-US" sz="2600" b="1" dirty="0" smtClean="0">
                <a:solidFill>
                  <a:srgbClr val="FFFF00"/>
                </a:solidFill>
              </a:rPr>
              <a:t>JAFUNG </a:t>
            </a:r>
            <a:r>
              <a:rPr lang="en-US" sz="2600" b="1" dirty="0">
                <a:solidFill>
                  <a:srgbClr val="FFFF00"/>
                </a:solidFill>
              </a:rPr>
              <a:t>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130301" y="1071547"/>
          <a:ext cx="9677608" cy="5086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578"/>
                <a:gridCol w="8042030"/>
              </a:tblGrid>
              <a:tr h="9715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JABATAN AKADEMIK</a:t>
                      </a:r>
                      <a:endParaRPr 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INDIKATOR PENILAIAN KENAIKAN JABATAN AKADEMIK</a:t>
                      </a:r>
                      <a:endParaRPr lang="en-US" sz="180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  <a:tr h="3886227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Lektor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AutoNum type="arabi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kredit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memenuhi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persyaratan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proporsi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920750" indent="-457200">
                        <a:buFont typeface="+mj-lt"/>
                        <a:buAutoNum type="alphaL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: ≥ 45%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: ≥ 35%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Pengabdian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kpd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: ≤ 10 %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Tri Dharma	: ≤ 10 %</a:t>
                      </a: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dipublikasikan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penulis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pertama</a:t>
                      </a:r>
                      <a:endParaRPr lang="en-US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DP3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lain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setara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nilai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minimal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baik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pertimbangan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fakultas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serta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sertifikat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id-ID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2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6000" y="-27384"/>
            <a:ext cx="9652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16000" y="620688"/>
            <a:ext cx="9648945" cy="205586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016000" y="-27384"/>
            <a:ext cx="9256464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 smtClean="0">
                <a:solidFill>
                  <a:srgbClr val="FFFF00"/>
                </a:solidFill>
              </a:rPr>
              <a:t>PELAKSANAAN </a:t>
            </a:r>
            <a:r>
              <a:rPr lang="en-US" sz="2600" b="1" dirty="0">
                <a:solidFill>
                  <a:srgbClr val="FFFF00"/>
                </a:solidFill>
              </a:rPr>
              <a:t>PENILAIAN ANGKA KREDIT </a:t>
            </a:r>
            <a:r>
              <a:rPr lang="en-US" sz="2600" b="1" dirty="0" smtClean="0">
                <a:solidFill>
                  <a:srgbClr val="FFFF00"/>
                </a:solidFill>
              </a:rPr>
              <a:t>JAFUNG </a:t>
            </a:r>
            <a:r>
              <a:rPr lang="en-US" sz="2600" b="1" dirty="0">
                <a:solidFill>
                  <a:srgbClr val="FFFF00"/>
                </a:solidFill>
              </a:rPr>
              <a:t>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16000" y="1036320"/>
          <a:ext cx="10496446" cy="5105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967"/>
                <a:gridCol w="8722479"/>
              </a:tblGrid>
              <a:tr h="7464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JABATAN AKADEMIK</a:t>
                      </a:r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INDIKATOR PENILAIAN KENAIKAN JABATAN AKADEMIK</a:t>
                      </a:r>
                      <a:endParaRPr lang="en-US" sz="20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4316493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Lektor</a:t>
                      </a: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Kepala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AutoNum type="arabicPeriod"/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kredit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memenuhi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persyaratan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dg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proporsi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920750" indent="-457200">
                        <a:buFont typeface="+mj-lt"/>
                        <a:buAutoNum type="alphaLcPeriod"/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	: ≥ 40%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	: ≥ 40%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Pengabdian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kpd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: ≤ 10 %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Tri Dharma		: ≤ 10 %</a:t>
                      </a:r>
                    </a:p>
                    <a:p>
                      <a:pPr marL="463550" indent="0">
                        <a:buFont typeface="Arial" pitchFamily="34" charset="0"/>
                        <a:buNone/>
                        <a:tabLst>
                          <a:tab pos="914400" algn="l"/>
                        </a:tabLst>
                      </a:pPr>
                      <a:endParaRPr lang="en-US" sz="20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Bagi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berijazah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harus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dipublikasikan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US" sz="20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terakreditasi</a:t>
                      </a:r>
                      <a:r>
                        <a:rPr lang="en-US" sz="20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penulis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pertama</a:t>
                      </a:r>
                      <a:endParaRPr lang="en-US" sz="20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Bagi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berijazah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Magister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harus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dipublikasikan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US" sz="2000" kern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</a:t>
                      </a:r>
                      <a:r>
                        <a:rPr lang="en-US" sz="20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internasional</a:t>
                      </a:r>
                      <a:r>
                        <a:rPr lang="en-US" sz="200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penulis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pertama</a:t>
                      </a:r>
                      <a:endParaRPr lang="en-US" sz="20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DP3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lain yang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setara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nilai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minimal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baik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pertimbangan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senat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fakultas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sertifikat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id-ID" sz="20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8464" y="274340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28464" y="976287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302759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 smtClean="0">
                <a:solidFill>
                  <a:srgbClr val="FFFF00"/>
                </a:solidFill>
              </a:rPr>
              <a:t>PELAKSANAAN </a:t>
            </a:r>
            <a:r>
              <a:rPr lang="en-US" sz="2600" b="1" dirty="0">
                <a:solidFill>
                  <a:srgbClr val="FFFF00"/>
                </a:solidFill>
              </a:rPr>
              <a:t>PENILAIAN ANGKA KREDIT JABFUNG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56159" y="1391039"/>
          <a:ext cx="1006277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312"/>
                <a:gridCol w="812446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JABATAN AKADEMIK</a:t>
                      </a:r>
                      <a:endParaRPr lang="en-US" sz="2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INDIKATOR PENILAIAN KENAIKAN JABATAN AKADEMIK</a:t>
                      </a:r>
                      <a:endParaRPr lang="en-US" sz="24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sz="2800" b="1" dirty="0" err="1" smtClean="0">
                          <a:solidFill>
                            <a:srgbClr val="00B050"/>
                          </a:solidFill>
                        </a:rPr>
                        <a:t>Profesor</a:t>
                      </a:r>
                      <a:endParaRPr lang="en-US" sz="28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AutoNum type="arabi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kredit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memenuhi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persyaratan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proporsi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920750" indent="-457200">
                        <a:buFont typeface="+mj-lt"/>
                        <a:buAutoNum type="alphaLcPeriod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	: ≥ 35 %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		: ≥ 45 %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Pengabdian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kpd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: ≤ 10 %</a:t>
                      </a:r>
                    </a:p>
                    <a:p>
                      <a:pPr marL="914400" indent="-450850">
                        <a:buFont typeface="Arial" pitchFamily="34" charset="0"/>
                        <a:buAutoNum type="alphaLcPeriod"/>
                        <a:tabLst>
                          <a:tab pos="914400" algn="l"/>
                        </a:tabLst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Tri Dharma		: ≤ 10 %</a:t>
                      </a: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karya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ilmiah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dipublikasikan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jurnal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internasional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bereputasi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penulis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pertama</a:t>
                      </a:r>
                      <a:endParaRPr lang="en-US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DP3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dokumen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lain yang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setara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nilai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minimal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baik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pertimbangan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fakultas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sertifikat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</a:t>
                      </a: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id-ID" sz="24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2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0945" y="14401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 smtClean="0">
                <a:solidFill>
                  <a:srgbClr val="FFFF00"/>
                </a:solidFill>
              </a:rPr>
              <a:t>ANGKA </a:t>
            </a:r>
            <a:r>
              <a:rPr lang="en-US" sz="2600" b="1" dirty="0">
                <a:solidFill>
                  <a:srgbClr val="FFFF00"/>
                </a:solidFill>
              </a:rPr>
              <a:t>KREDIT </a:t>
            </a:r>
            <a:r>
              <a:rPr lang="en-US" sz="2600" b="1" dirty="0" smtClean="0">
                <a:solidFill>
                  <a:srgbClr val="FFFF00"/>
                </a:solidFill>
              </a:rPr>
              <a:t>KUMULATIF JABATAN AKADEMIK DOSEN</a:t>
            </a:r>
            <a:endParaRPr lang="en-US" sz="26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409701" y="1142999"/>
          <a:ext cx="9255246" cy="5257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3801"/>
                <a:gridCol w="1223448"/>
                <a:gridCol w="1380727"/>
                <a:gridCol w="1586171"/>
                <a:gridCol w="1335723"/>
                <a:gridCol w="1586171"/>
                <a:gridCol w="1419205"/>
              </a:tblGrid>
              <a:tr h="869572">
                <a:tc>
                  <a:txBody>
                    <a:bodyPr/>
                    <a:lstStyle/>
                    <a:p>
                      <a:pPr marL="457200" indent="-43815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Jabatan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Kualifikasi Akademik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 gridSpan="3"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Unsur Utama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Unsur Penunjang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  <a:tr h="1315356">
                <a:tc>
                  <a:txBody>
                    <a:bodyPr/>
                    <a:lstStyle/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Pendididkan dan Pengajaran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Penelitian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Pengabdian kepada Masyarakat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  <a:tr h="794227">
                <a:tc>
                  <a:txBody>
                    <a:bodyPr/>
                    <a:lstStyle/>
                    <a:p>
                      <a:pPr marL="457200" indent="-43815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Asisten Ahli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Magister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≥ 55%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  <a:latin typeface="Arial" pitchFamily="34" charset="0"/>
                          <a:cs typeface="Arial" pitchFamily="34" charset="0"/>
                        </a:rPr>
                        <a:t>≥ </a:t>
                      </a:r>
                      <a:r>
                        <a:rPr lang="id-ID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id-ID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  <a:tr h="742210">
                <a:tc>
                  <a:txBody>
                    <a:bodyPr/>
                    <a:lstStyle/>
                    <a:p>
                      <a:pPr marL="457200" indent="-43815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Lektor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Magister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  <a:latin typeface="Arial" pitchFamily="34" charset="0"/>
                          <a:cs typeface="Arial" pitchFamily="34" charset="0"/>
                        </a:rPr>
                        <a:t>≥ </a:t>
                      </a:r>
                      <a:r>
                        <a:rPr lang="en-US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r>
                        <a:rPr lang="id-ID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≥ 35%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  <a:tr h="794227">
                <a:tc>
                  <a:txBody>
                    <a:bodyPr/>
                    <a:lstStyle/>
                    <a:p>
                      <a:pPr marL="457200" indent="-43815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Lektor</a:t>
                      </a:r>
                      <a:r>
                        <a:rPr lang="en-US" sz="18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id-ID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Kepala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Magister/</a:t>
                      </a:r>
                      <a:r>
                        <a:rPr lang="en-US" sz="18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id-ID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Doktor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≥ 40%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  <a:latin typeface="Arial" pitchFamily="34" charset="0"/>
                          <a:cs typeface="Arial" pitchFamily="34" charset="0"/>
                        </a:rPr>
                        <a:t>≥ </a:t>
                      </a:r>
                      <a:r>
                        <a:rPr lang="id-ID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id-ID" sz="180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  <a:tr h="742210">
                <a:tc>
                  <a:txBody>
                    <a:bodyPr/>
                    <a:lstStyle/>
                    <a:p>
                      <a:pPr marL="457200" indent="-43815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Profesor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Doktor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≥ 35%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≥ </a:t>
                      </a:r>
                      <a:r>
                        <a:rPr lang="en-US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r>
                        <a:rPr lang="id-ID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≤ 10%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146" marR="57146" marT="0" marB="0" anchor="ctr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6159" y="214313"/>
            <a:ext cx="7886700" cy="42862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7030A0"/>
                </a:solidFill>
              </a:rPr>
              <a:t>RENSTRA KEMRISTEKDIKTI 2015 - 2019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6700" y="749300"/>
            <a:ext cx="9613899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65710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0" y="1643050"/>
          <a:ext cx="9140945" cy="4508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245"/>
                <a:gridCol w="4185502"/>
                <a:gridCol w="1712051"/>
                <a:gridCol w="1455244"/>
                <a:gridCol w="1010903"/>
              </a:tblGrid>
              <a:tr h="10923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2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Doktor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sederajat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ijazah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2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Magister/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sederajat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ijazah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2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Mengikuti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diklat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prajabatan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gol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III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sertifikat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2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Melaksanakan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perkuliahan</a:t>
                      </a:r>
                      <a:endParaRPr lang="en-US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a.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Asisten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Ahli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sks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5,5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2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b.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Lektor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Lektor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Kepala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Profesor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sks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3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71406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703512" y="1524000"/>
          <a:ext cx="8961433" cy="4785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982"/>
                <a:gridCol w="4103306"/>
                <a:gridCol w="1678430"/>
                <a:gridCol w="1426665"/>
                <a:gridCol w="991050"/>
              </a:tblGrid>
              <a:tr h="1006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seminar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mahasiswa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KKN, PKN, PKL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Utama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Disertasi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Pendamping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Pembantu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Disertasi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Utama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Thesis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Pendamping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          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Pembantu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Thesis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81899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3" y="1524000"/>
          <a:ext cx="9747469" cy="4632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8818"/>
                <a:gridCol w="4463220"/>
                <a:gridCol w="1825650"/>
                <a:gridCol w="1551803"/>
                <a:gridCol w="1077978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Utama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Skripsi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Pendamping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Pembantu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Skripsi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Utama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Laporan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Akhir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Studi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Pendamping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Pembantu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Laporan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Akhir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Studi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lembar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pengesahan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lulusan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Penguji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Ujan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Akhir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Mhs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Penguji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Ujan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Akhir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Mhs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68858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631505" y="1524000"/>
          <a:ext cx="9251354" cy="4936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6633"/>
                <a:gridCol w="4236057"/>
                <a:gridCol w="1732730"/>
                <a:gridCol w="1472821"/>
                <a:gridCol w="1023113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Pembinaan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kegiatan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Mahasiswa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Bidang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Akademik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Kemahasiswaan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program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kuliah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inovasi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model,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metode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media,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evaluasi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pembelajaran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produk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MK 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ajar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produk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tahun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Diktat,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Petunjuk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Praktikum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Naskah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Tutorial, job sheet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praktik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produk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produk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Orasi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ilmiah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di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perguruan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tinggi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File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produk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 PT /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Menduduki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Jabatan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pimpinan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perguruan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tinggi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64511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3" y="1524000"/>
          <a:ext cx="9372715" cy="4632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6953"/>
                <a:gridCol w="4291626"/>
                <a:gridCol w="1755460"/>
                <a:gridCol w="1492142"/>
                <a:gridCol w="1036534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Rektor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PR/WR/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Dekan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Direktur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SPs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PD/WD/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Asdir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SPS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Kajur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Sekjur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Kepala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Lab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Pembimbing</a:t>
                      </a:r>
                      <a:r>
                        <a:rPr lang="en-US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pencangkokan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Reguler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70807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PENDIDIKAN DAN PENGAJARAN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631506" y="1524000"/>
          <a:ext cx="9326303" cy="4632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006"/>
                <a:gridCol w="4270375"/>
                <a:gridCol w="1746768"/>
                <a:gridCol w="1484753"/>
                <a:gridCol w="1031401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Detasering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Pencangkokan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di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luar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Penugasan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≥ 161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Sertifikat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≥ 81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Sertifikat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≥ 30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Sertifikat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≥ 10 </a:t>
                      </a: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Sertifikat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2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824553"/>
            <a:ext cx="5154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PENELITIAN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703512" y="1313233"/>
          <a:ext cx="9344241" cy="52657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4532"/>
                <a:gridCol w="4366094"/>
                <a:gridCol w="1487608"/>
                <a:gridCol w="1662622"/>
                <a:gridCol w="1033385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Referensi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Monograf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bereputasi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&amp;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berfaktor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dampak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bereputasi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tapi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belum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berfaktor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dampak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blm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bereputasi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&amp;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belum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berfaktor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dampak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tapi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terindex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DOAJ, CABI,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Copernicus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Terakreditasi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Dikti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smster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Terakreditasi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tapi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terindek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pada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DOAJ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smster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1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838201"/>
            <a:ext cx="5154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PENELITIAN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4" y="1299585"/>
          <a:ext cx="9555645" cy="51801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506"/>
                <a:gridCol w="4643845"/>
                <a:gridCol w="1521265"/>
                <a:gridCol w="1521265"/>
                <a:gridCol w="1056764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Tdk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Terakreditasi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 25%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Tdk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Terakreditasi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ditulis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dlm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bhs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resmi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PBB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tetapi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Jurnal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artikel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smster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Seminar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Prosiding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smster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Seminar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Prosiding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 25%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Poster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Poster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 10%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13</a:t>
                      </a:r>
                      <a:endParaRPr lang="en-US" sz="20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Poster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Poster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 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Seminar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tetapi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dimuat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prosiding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Seminar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dimuat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prosiding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40714"/>
            <a:ext cx="5154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PENELITIAN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1" y="1601690"/>
          <a:ext cx="9140944" cy="50005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245"/>
                <a:gridCol w="4442309"/>
                <a:gridCol w="1455244"/>
                <a:gridCol w="1455244"/>
                <a:gridCol w="1010902"/>
              </a:tblGrid>
              <a:tr h="10466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46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Seminar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dimuat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prosiding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46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Prosiding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diseminarkan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Prosiding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46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Prosiding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diseminarkan</a:t>
                      </a:r>
                      <a:endParaRPr lang="en-US" sz="2000" dirty="0">
                        <a:effectLst/>
                        <a:latin typeface="+mj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Prosiding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 charset="0"/>
                          <a:cs typeface="Calibri" charset="0"/>
                        </a:rPr>
                        <a:t>5</a:t>
                      </a:r>
                      <a:endParaRPr lang="en-US" sz="2000" dirty="0">
                        <a:effectLst/>
                        <a:latin typeface="+mj-lt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 anchor="ctr"/>
                </a:tc>
              </a:tr>
              <a:tr h="4450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Artikel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ilmiah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koran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Koran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Max 10%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46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tersimpan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di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Perpust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Laporan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5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Terjemah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Menyadur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ilmiah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5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Editor/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Menyunting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ilmiah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5154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PENELITIAN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1" y="1524000"/>
          <a:ext cx="9526292" cy="4785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0011"/>
                <a:gridCol w="4451158"/>
                <a:gridCol w="1695014"/>
                <a:gridCol w="1516591"/>
                <a:gridCol w="1053518"/>
              </a:tblGrid>
              <a:tr h="10257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6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seni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dipatenkan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16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seni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dipatenkan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040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tidak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dipatenkan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seni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monumental/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seni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pertunjukan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sastra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61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26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61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27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Rancangan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0" y="609600"/>
            <a:ext cx="7774385" cy="94719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Problema SDM PT di Indonesia</a:t>
            </a:r>
            <a:endParaRPr lang="id-ID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700" y="1765300"/>
            <a:ext cx="8319749" cy="44323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id-ID" sz="2400" dirty="0"/>
              <a:t>Masih banyak dosen yang tidak memenuhi kualifikasi pendidikan minimal (masih S1)</a:t>
            </a:r>
          </a:p>
          <a:p>
            <a:pPr>
              <a:buFont typeface="Wingdings" charset="2"/>
              <a:buChar char="q"/>
            </a:pPr>
            <a:r>
              <a:rPr lang="id-ID" sz="2400" dirty="0"/>
              <a:t>Jumlah dosen yang berpendidikan doktor (S3) masih kurang</a:t>
            </a:r>
          </a:p>
          <a:p>
            <a:pPr>
              <a:buFont typeface="Wingdings" charset="2"/>
              <a:buChar char="q"/>
            </a:pPr>
            <a:r>
              <a:rPr lang="id-ID" sz="2400" dirty="0"/>
              <a:t>Masih banyak dosen yang belum memiliki jabatan akademik</a:t>
            </a:r>
          </a:p>
          <a:p>
            <a:pPr>
              <a:buFont typeface="Wingdings" charset="2"/>
              <a:buChar char="q"/>
            </a:pPr>
            <a:r>
              <a:rPr lang="id-ID" sz="2400" dirty="0"/>
              <a:t>Jumlah guru besar masih sangat sedikit</a:t>
            </a:r>
          </a:p>
          <a:p>
            <a:pPr>
              <a:buFont typeface="Wingdings" charset="2"/>
              <a:buChar char="q"/>
            </a:pPr>
            <a:r>
              <a:rPr lang="id-ID" sz="2400" dirty="0"/>
              <a:t>Publikasi ilmiah dosen/ilmuwan dan HAKI masih sangat rendah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194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85980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YANG TERMASUK KARYA SENI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0" y="1346576"/>
          <a:ext cx="9402305" cy="5101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468"/>
                <a:gridCol w="5097626"/>
                <a:gridCol w="1232702"/>
                <a:gridCol w="1320753"/>
                <a:gridCol w="951756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Komponen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Kegiatan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Bukti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Kegiatan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Batas </a:t>
                      </a:r>
                      <a:r>
                        <a:rPr lang="en-US" sz="1800" dirty="0" err="1" smtClean="0">
                          <a:effectLst/>
                        </a:rPr>
                        <a:t>maksimal</a:t>
                      </a:r>
                      <a:r>
                        <a:rPr lang="en-US" sz="1800" dirty="0" smtClean="0">
                          <a:effectLst/>
                        </a:rPr>
                        <a:t>  </a:t>
                      </a:r>
                      <a:r>
                        <a:rPr lang="en-US" sz="1800" dirty="0" err="1" smtClean="0">
                          <a:effectLst/>
                        </a:rPr>
                        <a:t>diakui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Angka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kredit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komposer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Penulis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Naskah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Sutradara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Perancang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Pencipta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Penggubah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Kameramen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/Animator/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Kurator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/Editor Audio Visual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Artistik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Musik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Rias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Busana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Lampu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Suara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Penata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Panggung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Ilustrator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Foto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Konduktor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pentas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85980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YANG TERMASUK KARYA SENI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5" y="1346576"/>
          <a:ext cx="10082587" cy="4826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7313"/>
                <a:gridCol w="5466453"/>
                <a:gridCol w="1321891"/>
                <a:gridCol w="1416312"/>
                <a:gridCol w="1020618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18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Komponen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Kegiatan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Bukti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Kegiatan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Batas </a:t>
                      </a:r>
                      <a:r>
                        <a:rPr lang="en-US" sz="1800" dirty="0" err="1" smtClean="0">
                          <a:effectLst/>
                        </a:rPr>
                        <a:t>maksimal</a:t>
                      </a:r>
                      <a:r>
                        <a:rPr lang="en-US" sz="1800" dirty="0" smtClean="0">
                          <a:effectLst/>
                        </a:rPr>
                        <a:t>  </a:t>
                      </a:r>
                      <a:r>
                        <a:rPr lang="en-US" sz="1800" dirty="0" err="1" smtClean="0">
                          <a:effectLst/>
                        </a:rPr>
                        <a:t>diakui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</a:rPr>
                        <a:t>Angka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</a:rPr>
                        <a:t>kredit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Pemusik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Pengrawit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Penari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Dalang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Pemeran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Pengarah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Acara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Televisi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Pelaksana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Perancangan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Pendisplay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Pameran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Pembuat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Foto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Dokumentasi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Pewarta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Foto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Pembawa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Acara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/Reporter/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Redaktur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Pelaksana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sajian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Penulis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Naskah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Drama/Novel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1016914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YANG TERMASUK KARYA SENI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4" y="1787476"/>
          <a:ext cx="9540148" cy="4095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1190"/>
                <a:gridCol w="4814996"/>
                <a:gridCol w="1518797"/>
                <a:gridCol w="1429456"/>
                <a:gridCol w="965709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400" dirty="0">
                          <a:effectLst/>
                        </a:rPr>
                        <a:t>No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</a:rPr>
                        <a:t>Komponen</a:t>
                      </a: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Kegiatan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</a:rPr>
                        <a:t>Bukti</a:t>
                      </a:r>
                      <a:r>
                        <a:rPr lang="en-US" sz="2400" dirty="0" smtClean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Kegiatan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Penulis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Kumpulan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Cerpen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karya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Sebagai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Penulis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Kumpulan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Puisi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2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karya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4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s.d.a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69308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PENGABDIAN KEPADA MASYARAKAT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631504" y="1524000"/>
          <a:ext cx="9311315" cy="485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731"/>
                <a:gridCol w="4612304"/>
                <a:gridCol w="1395169"/>
                <a:gridCol w="1482367"/>
                <a:gridCol w="1029744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Menduduki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pimpinan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pada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lembaga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pemerintah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pejabat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negara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dibebaskan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dari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organiknya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 semester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5,5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Melaksanakan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hasil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diklat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dapat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dimanfaatkan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oleh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masyarakat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 Program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Memberi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latihan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penyuluhan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ceramah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pd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masyarakat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7395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KEGIATAN PENGABDIAN KEPADA MASYARAKAT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4" y="1524000"/>
          <a:ext cx="9477646" cy="4936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5875"/>
                <a:gridCol w="4694695"/>
                <a:gridCol w="1420091"/>
                <a:gridCol w="1508847"/>
                <a:gridCol w="1048138"/>
              </a:tblGrid>
              <a:tr h="10360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20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Memberi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latihan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ceramah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pada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masyarakat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kurang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dari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satu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semester (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</a:t>
                      </a:r>
                      <a:r>
                        <a:rPr lang="en-US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Insidental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32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+mn-lt"/>
                        </a:rPr>
                        <a:t>Memberi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pelayanan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kpd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masyarakat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berdasarkan</a:t>
                      </a:r>
                      <a:r>
                        <a:rPr lang="en-US" sz="1800" dirty="0" smtClean="0">
                          <a:latin typeface="+mn-lt"/>
                        </a:rPr>
                        <a:t> (</a:t>
                      </a:r>
                      <a:r>
                        <a:rPr lang="en-US" sz="1800" dirty="0" err="1" smtClean="0">
                          <a:latin typeface="+mn-lt"/>
                        </a:rPr>
                        <a:t>bidang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keahlian</a:t>
                      </a:r>
                      <a:r>
                        <a:rPr lang="en-US" sz="1800" dirty="0" smtClean="0">
                          <a:latin typeface="+mn-lt"/>
                        </a:rPr>
                        <a:t>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+mn-lt"/>
                        </a:rPr>
                        <a:t>s.d.a</a:t>
                      </a:r>
                      <a:r>
                        <a:rPr lang="en-US" sz="1800" dirty="0" smtClean="0">
                          <a:latin typeface="+mn-lt"/>
                        </a:rPr>
                        <a:t> (</a:t>
                      </a:r>
                      <a:r>
                        <a:rPr lang="en-US" sz="1800" dirty="0" err="1" smtClean="0">
                          <a:latin typeface="+mn-lt"/>
                        </a:rPr>
                        <a:t>penugasan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perguruan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tinggi</a:t>
                      </a:r>
                      <a:r>
                        <a:rPr lang="en-US" sz="1800" dirty="0" smtClean="0">
                          <a:latin typeface="+mn-lt"/>
                        </a:rPr>
                        <a:t>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80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+mn-lt"/>
                        </a:rPr>
                        <a:t>s.d.a</a:t>
                      </a:r>
                      <a:r>
                        <a:rPr lang="en-US" sz="1800" dirty="0" smtClean="0">
                          <a:latin typeface="+mn-lt"/>
                        </a:rPr>
                        <a:t> (</a:t>
                      </a:r>
                      <a:r>
                        <a:rPr lang="en-US" sz="1800" dirty="0" err="1" smtClean="0">
                          <a:latin typeface="+mn-lt"/>
                        </a:rPr>
                        <a:t>fungsi</a:t>
                      </a:r>
                      <a:r>
                        <a:rPr lang="en-US" sz="1800" dirty="0" smtClean="0">
                          <a:latin typeface="+mn-lt"/>
                        </a:rPr>
                        <a:t> / </a:t>
                      </a:r>
                      <a:r>
                        <a:rPr lang="en-US" sz="1800" dirty="0" err="1" smtClean="0">
                          <a:latin typeface="+mn-lt"/>
                        </a:rPr>
                        <a:t>jabatan</a:t>
                      </a:r>
                      <a:r>
                        <a:rPr lang="en-US" sz="1800" dirty="0" smtClean="0">
                          <a:latin typeface="+mn-lt"/>
                        </a:rPr>
                        <a:t>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Program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32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+mn-lt"/>
                        </a:rPr>
                        <a:t>Menulis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karya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pengabdian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pada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masyarakat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yg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tdk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latin typeface="+mn-lt"/>
                        </a:rPr>
                        <a:t>dipublikasikan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karya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PENUNJANG KEGIATAN AKADEMIK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1" y="1524001"/>
          <a:ext cx="9140944" cy="4851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245"/>
                <a:gridCol w="4527912"/>
                <a:gridCol w="1369641"/>
                <a:gridCol w="1455244"/>
                <a:gridCol w="1010902"/>
              </a:tblGrid>
              <a:tr h="9745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Menjadi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suatu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Badan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pada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perguruan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tinggi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Menjadi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Badan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pada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lembaga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Pemerintah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Wakil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kepanitian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Daerah –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Wakil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3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Daerah –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PENUNJANG KEGIATAN AKADEMIK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1" y="1524000"/>
          <a:ext cx="9140944" cy="4930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245"/>
                <a:gridCol w="4527912"/>
                <a:gridCol w="1284039"/>
                <a:gridCol w="1540846"/>
                <a:gridCol w="1010902"/>
              </a:tblGrid>
              <a:tr h="10932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8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Menjadi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organisasi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profesi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Pengurus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Periode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atas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permintaan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8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Menjadi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organisasi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profesi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Pengurus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Periode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Jabatan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atas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permintaan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4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Mewakili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perguruan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tinggi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sbg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kepanitian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PENUNJANG KEGIATAN AKADEMIK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4" y="1524000"/>
          <a:ext cx="9154800" cy="5210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8424"/>
                <a:gridCol w="4534775"/>
                <a:gridCol w="1371717"/>
                <a:gridCol w="1457450"/>
                <a:gridCol w="1012434"/>
              </a:tblGrid>
              <a:tr h="10454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delegasi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Panitia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kegiatan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45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Berperan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dlm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pertemuan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ilmiah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(Inter-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-regional)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45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Berperan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serta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dlm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pertemuan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ilmiah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(di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Perguruan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Tinggi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Ketua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45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19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45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Mendapat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penghargaan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tanda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jasa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98072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PENUNJANG KEGIATAN AKADEMIK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1" y="1677890"/>
          <a:ext cx="9140944" cy="4631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245"/>
                <a:gridCol w="4527912"/>
                <a:gridCol w="1369641"/>
                <a:gridCol w="1455244"/>
                <a:gridCol w="1010902"/>
              </a:tblGrid>
              <a:tr h="10581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SLKS/KBS 30 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9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SLKS/KBS 20 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9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SLKS/KBS 10 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9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Penghargaan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Tk.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9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Penghargaan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Tk.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9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Penghargaan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Tk.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Provinsi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18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Menulis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Pelajaran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SMTA/ SMTP/ SD (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atau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sederajat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asli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buku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-13736"/>
            <a:ext cx="9144000" cy="6926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10145" y="620688"/>
            <a:ext cx="9154800" cy="216024"/>
          </a:xfrm>
          <a:prstGeom prst="rect">
            <a:avLst/>
          </a:prstGeom>
          <a:solidFill>
            <a:srgbClr val="5D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79776" y="6309320"/>
            <a:ext cx="64087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631504" y="-27384"/>
            <a:ext cx="864096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600" b="1" dirty="0">
                <a:solidFill>
                  <a:srgbClr val="FFFF00"/>
                </a:solidFill>
              </a:rPr>
              <a:t>KOMPONEN PENILAIAN JABATAN AKADEMIK DOSEN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3512" y="859809"/>
            <a:ext cx="58402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</a:rPr>
              <a:t>PENUNJANG KEGIATAN AKADEMIK DOSEN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10145" y="1346577"/>
          <a:ext cx="9154799" cy="4962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8424"/>
                <a:gridCol w="4534775"/>
                <a:gridCol w="1200252"/>
                <a:gridCol w="1628914"/>
                <a:gridCol w="1012434"/>
              </a:tblGrid>
              <a:tr h="9920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id-ID" sz="2000" dirty="0">
                          <a:effectLst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Komponen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Bukti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Kegiatan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Batas </a:t>
                      </a:r>
                      <a:r>
                        <a:rPr lang="en-US" sz="2000" dirty="0" err="1" smtClean="0">
                          <a:effectLst/>
                        </a:rPr>
                        <a:t>maksimal</a:t>
                      </a:r>
                      <a:r>
                        <a:rPr lang="en-US" sz="2000" dirty="0" smtClean="0">
                          <a:effectLst/>
                        </a:rPr>
                        <a:t>  </a:t>
                      </a:r>
                      <a:r>
                        <a:rPr lang="en-US" sz="2000" dirty="0" err="1" smtClean="0">
                          <a:effectLst/>
                        </a:rPr>
                        <a:t>diakui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Angka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kredit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5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28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Prestasi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di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Olahraga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humaniora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piagam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medali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8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8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lokal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5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Keanggotaan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Profesi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dosen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(Tingkat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Pengurus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tahun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8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32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0,75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5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33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(Tingkat Prov.,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Kab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Kota –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Pengurus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0,50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8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(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aktif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s.d.a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0,25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18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35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Anggota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Tim PAK </a:t>
                      </a:r>
                      <a:r>
                        <a:rPr lang="en-US" sz="2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Dosen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Scan SK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 semester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CD914-836E-48FF-ADCD-1F633A2791FE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586708"/>
              </p:ext>
            </p:extLst>
          </p:nvPr>
        </p:nvGraphicFramePr>
        <p:xfrm>
          <a:off x="-95040" y="1335122"/>
          <a:ext cx="6704069" cy="430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r:id="rId4" imgW="4315611" imgH="3072130" progId="Excel.Chart.8">
                  <p:embed/>
                </p:oleObj>
              </mc:Choice>
              <mc:Fallback>
                <p:oleObj r:id="rId4" imgW="4315611" imgH="307213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5040" y="1335122"/>
                        <a:ext cx="6704069" cy="43048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Title 1"/>
          <p:cNvSpPr>
            <a:spLocks noGrp="1"/>
          </p:cNvSpPr>
          <p:nvPr>
            <p:ph type="ctrTitle"/>
          </p:nvPr>
        </p:nvSpPr>
        <p:spPr>
          <a:xfrm>
            <a:off x="423987" y="246037"/>
            <a:ext cx="11160370" cy="934837"/>
          </a:xfrm>
          <a:solidFill>
            <a:schemeClr val="tx2"/>
          </a:solidFill>
        </p:spPr>
        <p:txBody>
          <a:bodyPr anchor="ctr"/>
          <a:lstStyle/>
          <a:p>
            <a:r>
              <a:rPr lang="en-US" smtClean="0">
                <a:solidFill>
                  <a:schemeClr val="bg1"/>
                </a:solidFill>
              </a:rPr>
              <a:t>KONDISI DOSEN NASIONAL SAAT INI</a:t>
            </a:r>
          </a:p>
        </p:txBody>
      </p:sp>
      <p:sp>
        <p:nvSpPr>
          <p:cNvPr id="45060" name="TextBox 5"/>
          <p:cNvSpPr txBox="1">
            <a:spLocks noChangeArrowheads="1"/>
          </p:cNvSpPr>
          <p:nvPr/>
        </p:nvSpPr>
        <p:spPr bwMode="auto">
          <a:xfrm>
            <a:off x="4470677" y="1277318"/>
            <a:ext cx="4818186" cy="38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437" tIns="55718" rIns="111437" bIns="55718">
            <a:spAutoFit/>
          </a:bodyPr>
          <a:lstStyle/>
          <a:p>
            <a:pPr algn="ctr"/>
            <a:r>
              <a:rPr lang="en-US" b="1" dirty="0"/>
              <a:t>JENJANG PENDIDIKAN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947468"/>
              </p:ext>
            </p:extLst>
          </p:nvPr>
        </p:nvGraphicFramePr>
        <p:xfrm>
          <a:off x="5725886" y="1826456"/>
          <a:ext cx="3287484" cy="2243055"/>
        </p:xfrm>
        <a:graphic>
          <a:graphicData uri="http://schemas.openxmlformats.org/drawingml/2006/table">
            <a:tbl>
              <a:tblPr/>
              <a:tblGrid>
                <a:gridCol w="990016"/>
                <a:gridCol w="1491326"/>
                <a:gridCol w="806142"/>
              </a:tblGrid>
              <a:tr h="32501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S1</a:t>
                      </a: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 smtClean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38.967</a:t>
                      </a:r>
                      <a:endParaRPr lang="hr-HR" sz="2000" b="1" i="0" u="none" strike="noStrike" dirty="0">
                        <a:solidFill>
                          <a:srgbClr val="4F81BD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011">
                <a:tc>
                  <a:txBody>
                    <a:bodyPr/>
                    <a:lstStyle/>
                    <a:p>
                      <a:pPr algn="l" fontAlgn="b"/>
                      <a:r>
                        <a:rPr lang="is-IS" sz="2000" b="1" i="0" u="none" strike="noStrike" dirty="0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S2</a:t>
                      </a: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 smtClean="0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174.566</a:t>
                      </a:r>
                      <a:endParaRPr lang="hr-HR" sz="2000" b="1" i="0" u="none" strike="noStrike" dirty="0">
                        <a:solidFill>
                          <a:srgbClr val="C0504D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01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S3</a:t>
                      </a: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26.531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11%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01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Sp1</a:t>
                      </a: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3.003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011">
                <a:tc>
                  <a:txBody>
                    <a:bodyPr/>
                    <a:lstStyle/>
                    <a:p>
                      <a:pPr algn="l" fontAlgn="b"/>
                      <a:r>
                        <a:rPr lang="is-IS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Sp2</a:t>
                      </a: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471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8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>
                          <a:solidFill>
                            <a:srgbClr val="4BABC5"/>
                          </a:solidFill>
                          <a:effectLst/>
                          <a:latin typeface="Calibri"/>
                        </a:rPr>
                        <a:t>Profesi</a:t>
                      </a:r>
                      <a:endParaRPr lang="en-US" sz="2000" b="1" i="0" u="none" strike="noStrike" dirty="0">
                        <a:solidFill>
                          <a:srgbClr val="4BABC5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661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>
                          <a:solidFill>
                            <a:srgbClr val="4BABC5"/>
                          </a:solidFill>
                          <a:effectLst/>
                          <a:latin typeface="Calibri"/>
                        </a:rPr>
                        <a:t>2.381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4BABC5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16933" marR="16933" marT="1661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5125" name="TextBox 40"/>
          <p:cNvSpPr txBox="1">
            <a:spLocks noChangeArrowheads="1"/>
          </p:cNvSpPr>
          <p:nvPr/>
        </p:nvSpPr>
        <p:spPr bwMode="auto">
          <a:xfrm>
            <a:off x="5756375" y="5442671"/>
            <a:ext cx="1957897" cy="42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11437" tIns="55718" rIns="111437" bIns="55718">
            <a:spAutoFit/>
          </a:bodyPr>
          <a:lstStyle/>
          <a:p>
            <a:r>
              <a:rPr lang="en-US" sz="2000" b="1" dirty="0"/>
              <a:t>Total   245.919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832501" y="4537874"/>
            <a:ext cx="2476361" cy="1511320"/>
          </a:xfrm>
          <a:prstGeom prst="rect">
            <a:avLst/>
          </a:prstGeom>
          <a:solidFill>
            <a:schemeClr val="accent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111437" tIns="55718" rIns="111437" bIns="55718" anchor="ctr"/>
          <a:lstStyle/>
          <a:p>
            <a:pPr>
              <a:defRPr/>
            </a:pPr>
            <a:r>
              <a:rPr lang="en-US" sz="2000" b="1" dirty="0">
                <a:solidFill>
                  <a:schemeClr val="lt1"/>
                </a:solidFill>
              </a:rPr>
              <a:t>PTN : 8.475</a:t>
            </a:r>
          </a:p>
          <a:p>
            <a:pPr>
              <a:defRPr/>
            </a:pPr>
            <a:r>
              <a:rPr lang="en-US" sz="2000" b="1" dirty="0">
                <a:solidFill>
                  <a:schemeClr val="lt1"/>
                </a:solidFill>
              </a:rPr>
              <a:t>PTS : 29.036</a:t>
            </a:r>
          </a:p>
          <a:p>
            <a:pPr>
              <a:defRPr/>
            </a:pPr>
            <a:r>
              <a:rPr lang="en-US" sz="2000" b="1" dirty="0">
                <a:solidFill>
                  <a:schemeClr val="lt1"/>
                </a:solidFill>
              </a:rPr>
              <a:t>K/L: 1.456</a:t>
            </a:r>
          </a:p>
        </p:txBody>
      </p:sp>
      <p:sp>
        <p:nvSpPr>
          <p:cNvPr id="9" name="Right Arrow 8"/>
          <p:cNvSpPr>
            <a:spLocks noChangeArrowheads="1"/>
          </p:cNvSpPr>
          <p:nvPr/>
        </p:nvSpPr>
        <p:spPr bwMode="auto">
          <a:xfrm>
            <a:off x="7880147" y="4568718"/>
            <a:ext cx="381000" cy="30693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>
            <a:solidFill>
              <a:srgbClr val="F7964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111437" tIns="55718" rIns="111437" bIns="55718" anchor="ctr"/>
          <a:lstStyle/>
          <a:p>
            <a:pPr algn="ctr">
              <a:defRPr/>
            </a:pPr>
            <a:endParaRPr lang="en-US" sz="1870">
              <a:solidFill>
                <a:schemeClr val="lt1"/>
              </a:solidFill>
            </a:endParaRPr>
          </a:p>
        </p:txBody>
      </p:sp>
      <p:sp>
        <p:nvSpPr>
          <p:cNvPr id="45130" name="Slide Number Placeholder 1"/>
          <p:cNvSpPr txBox="1">
            <a:spLocks/>
          </p:cNvSpPr>
          <p:nvPr/>
        </p:nvSpPr>
        <p:spPr bwMode="auto">
          <a:xfrm>
            <a:off x="11308862" y="6305184"/>
            <a:ext cx="689708" cy="35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/>
          <a:lstStyle/>
          <a:p>
            <a:pPr algn="r"/>
            <a:fld id="{158CE6BB-7A1D-46F8-BF5E-8CA45CF8B2FC}" type="slidenum">
              <a:rPr lang="id-ID" sz="1662"/>
              <a:pPr algn="r"/>
              <a:t>5</a:t>
            </a:fld>
            <a:endParaRPr lang="id-ID" sz="1662"/>
          </a:p>
        </p:txBody>
      </p:sp>
      <p:sp>
        <p:nvSpPr>
          <p:cNvPr id="45131" name="Subtitle 2"/>
          <p:cNvSpPr txBox="1">
            <a:spLocks/>
          </p:cNvSpPr>
          <p:nvPr/>
        </p:nvSpPr>
        <p:spPr bwMode="auto">
          <a:xfrm>
            <a:off x="3428443" y="6305183"/>
            <a:ext cx="3451327" cy="31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437" tIns="55718" rIns="111437" bIns="55718"/>
          <a:lstStyle/>
          <a:p>
            <a:pPr algn="ctr" defTabSz="474894">
              <a:spcBef>
                <a:spcPct val="20000"/>
              </a:spcBef>
            </a:pPr>
            <a:r>
              <a:rPr lang="en-US" sz="1400" b="1" dirty="0"/>
              <a:t>3 SEPTEMBER 2017 SUMBER PD DIKTI</a:t>
            </a:r>
          </a:p>
        </p:txBody>
      </p:sp>
    </p:spTree>
    <p:extLst>
      <p:ext uri="{BB962C8B-B14F-4D97-AF65-F5344CB8AC3E}">
        <p14:creationId xmlns:p14="http://schemas.microsoft.com/office/powerpoint/2010/main" val="14029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98A02-51F6-47DD-9D72-ADD7A80A0803}" type="slidenum">
              <a:rPr lang="id-ID"/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id-ID"/>
          </a:p>
        </p:txBody>
      </p:sp>
      <p:sp>
        <p:nvSpPr>
          <p:cNvPr id="3" name="Rectangle 2"/>
          <p:cNvSpPr/>
          <p:nvPr/>
        </p:nvSpPr>
        <p:spPr>
          <a:xfrm>
            <a:off x="1539633" y="369475"/>
            <a:ext cx="8720676" cy="8366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d-ID" sz="2400" b="1" dirty="0" smtClean="0">
              <a:solidFill>
                <a:srgbClr val="558ED5"/>
              </a:solidFill>
              <a:cs typeface="Calibri" pitchFamily="34" charset="0"/>
            </a:endParaRPr>
          </a:p>
          <a:p>
            <a:pPr>
              <a:defRPr/>
            </a:pPr>
            <a:r>
              <a:rPr lang="id-ID" sz="2800" b="1" dirty="0" smtClean="0">
                <a:solidFill>
                  <a:srgbClr val="FF0000"/>
                </a:solidFill>
                <a:cs typeface="Calibri" pitchFamily="34" charset="0"/>
              </a:rPr>
              <a:t>Penyebab </a:t>
            </a:r>
            <a:r>
              <a:rPr lang="id-ID" sz="2800" b="1" dirty="0">
                <a:solidFill>
                  <a:srgbClr val="FF0000"/>
                </a:solidFill>
                <a:cs typeface="Calibri" pitchFamily="34" charset="0"/>
              </a:rPr>
              <a:t>Umum </a:t>
            </a:r>
            <a:r>
              <a:rPr lang="id-ID" sz="2800" b="1" dirty="0" smtClean="0">
                <a:solidFill>
                  <a:srgbClr val="FF0000"/>
                </a:solidFill>
                <a:cs typeface="Calibri" pitchFamily="34" charset="0"/>
              </a:rPr>
              <a:t>Belum Disetujuinya Usulan PAK </a:t>
            </a:r>
            <a:endParaRPr lang="id-ID" sz="2800" b="1" dirty="0">
              <a:solidFill>
                <a:srgbClr val="FF0000"/>
              </a:solidFill>
              <a:cs typeface="Calibri" pitchFamily="34" charset="0"/>
            </a:endParaRPr>
          </a:p>
          <a:p>
            <a:pPr marL="176213">
              <a:defRPr/>
            </a:pPr>
            <a:endParaRPr lang="id-ID" sz="2400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39633" y="1646584"/>
            <a:ext cx="10069271" cy="490330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id-ID" sz="3200" dirty="0">
              <a:solidFill>
                <a:schemeClr val="bg1"/>
              </a:solidFill>
              <a:cs typeface="Calibri" pitchFamily="34" charset="0"/>
            </a:endParaRPr>
          </a:p>
          <a:p>
            <a:pPr marL="495288" indent="-495288" algn="l">
              <a:buFont typeface="+mj-lt"/>
              <a:buAutoNum type="arabicPeriod"/>
              <a:defRPr/>
            </a:pP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Persyaratan administrasi yang tidak lengkap.</a:t>
            </a:r>
          </a:p>
          <a:p>
            <a:pPr marL="495288" indent="-495288" algn="l">
              <a:buFont typeface="+mj-lt"/>
              <a:buAutoNum type="arabicPeriod"/>
              <a:defRPr/>
            </a:pP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Jumlah </a:t>
            </a:r>
            <a:r>
              <a:rPr lang="id-ID" sz="3200" dirty="0">
                <a:solidFill>
                  <a:schemeClr val="bg1"/>
                </a:solidFill>
                <a:cs typeface="Calibri" pitchFamily="34" charset="0"/>
              </a:rPr>
              <a:t>angka kredit tidak mencapai angka kredit yang dibutuhkan. </a:t>
            </a:r>
          </a:p>
          <a:p>
            <a:pPr marL="495288" indent="-495288" algn="l">
              <a:buFont typeface="+mj-lt"/>
              <a:buAutoNum type="arabicPeriod"/>
              <a:defRPr/>
            </a:pPr>
            <a:r>
              <a:rPr lang="id-ID" sz="3200" dirty="0">
                <a:solidFill>
                  <a:schemeClr val="bg1"/>
                </a:solidFill>
                <a:cs typeface="Calibri" pitchFamily="34" charset="0"/>
              </a:rPr>
              <a:t>Syarat khusus tidak dapat </a:t>
            </a: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dilengkapi: </a:t>
            </a:r>
            <a:r>
              <a:rPr lang="id-ID" sz="3200" dirty="0">
                <a:solidFill>
                  <a:schemeClr val="bg1"/>
                </a:solidFill>
                <a:cs typeface="Calibri" pitchFamily="34" charset="0"/>
              </a:rPr>
              <a:t>tidak ada jurnal nasional </a:t>
            </a: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terakreditasi, jurnal internasional </a:t>
            </a:r>
            <a:r>
              <a:rPr lang="id-ID" sz="3200" dirty="0">
                <a:solidFill>
                  <a:schemeClr val="bg1"/>
                </a:solidFill>
                <a:cs typeface="Calibri" pitchFamily="34" charset="0"/>
              </a:rPr>
              <a:t>atau jurnal internasional </a:t>
            </a: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bereputasi.</a:t>
            </a:r>
          </a:p>
          <a:p>
            <a:pPr marL="495288" indent="-495288" algn="l">
              <a:buFont typeface="+mj-lt"/>
              <a:buAutoNum type="arabicPeriod"/>
              <a:defRPr/>
            </a:pPr>
            <a:r>
              <a:rPr lang="id-ID" sz="3200" dirty="0" smtClean="0">
                <a:solidFill>
                  <a:schemeClr val="bg1"/>
                </a:solidFill>
                <a:cs typeface="Calibri" pitchFamily="34" charset="0"/>
              </a:rPr>
              <a:t>Klaim syarat khusus yang tidak tepat.</a:t>
            </a:r>
            <a:endParaRPr lang="id-ID" sz="3200" dirty="0">
              <a:solidFill>
                <a:schemeClr val="bg1"/>
              </a:solidFill>
              <a:cs typeface="Calibri" pitchFamily="34" charset="0"/>
            </a:endParaRPr>
          </a:p>
          <a:p>
            <a:pPr marL="495288" indent="-495288" algn="l">
              <a:buFont typeface="+mj-lt"/>
              <a:buAutoNum type="arabicPeriod"/>
              <a:defRPr/>
            </a:pPr>
            <a:r>
              <a:rPr lang="id-ID" sz="3200" dirty="0">
                <a:solidFill>
                  <a:schemeClr val="bg1"/>
                </a:solidFill>
                <a:cs typeface="Calibri" pitchFamily="34" charset="0"/>
              </a:rPr>
              <a:t>Ditemukan beberapa karya ilmiah yang termasuk dalam kategori </a:t>
            </a:r>
            <a:r>
              <a:rPr lang="id-ID" sz="3200" dirty="0" err="1" smtClean="0">
                <a:solidFill>
                  <a:schemeClr val="bg1"/>
                </a:solidFill>
                <a:cs typeface="Calibri" pitchFamily="34" charset="0"/>
              </a:rPr>
              <a:t>plagiasi</a:t>
            </a:r>
            <a:endParaRPr lang="id-ID" sz="3200" dirty="0" smtClean="0">
              <a:solidFill>
                <a:schemeClr val="bg1"/>
              </a:solidFill>
              <a:cs typeface="Calibri" pitchFamily="34" charset="0"/>
            </a:endParaRPr>
          </a:p>
          <a:p>
            <a:pPr marL="495288" indent="-495288" algn="l">
              <a:buFont typeface="+mj-lt"/>
              <a:buAutoNum type="arabicPeriod"/>
              <a:defRPr/>
            </a:pPr>
            <a:endParaRPr lang="id-ID" sz="3200" dirty="0">
              <a:solidFill>
                <a:schemeClr val="bg1"/>
              </a:solidFill>
              <a:cs typeface="Calibri" pitchFamily="34" charset="0"/>
            </a:endParaRPr>
          </a:p>
          <a:p>
            <a:pPr marL="495288" indent="-495288" algn="l">
              <a:buFont typeface="+mj-lt"/>
              <a:buAutoNum type="arabicPeriod"/>
              <a:defRPr/>
            </a:pPr>
            <a:endParaRPr lang="id-ID" sz="3200" dirty="0">
              <a:solidFill>
                <a:schemeClr val="bg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313" y="624110"/>
            <a:ext cx="9596299" cy="128089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err="1" smtClean="0"/>
              <a:t>Upaya</a:t>
            </a:r>
            <a:r>
              <a:rPr lang="en-US" b="1" dirty="0" smtClean="0"/>
              <a:t> </a:t>
            </a:r>
            <a:r>
              <a:rPr lang="en-US" b="1" dirty="0" err="1" smtClean="0"/>
              <a:t>Jika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Puas</a:t>
            </a:r>
            <a:r>
              <a:rPr lang="en-US" b="1" dirty="0" smtClean="0"/>
              <a:t> </a:t>
            </a:r>
            <a:r>
              <a:rPr lang="en-US" b="1" dirty="0" err="1" smtClean="0"/>
              <a:t>terhadap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Hasil</a:t>
            </a:r>
            <a:r>
              <a:rPr lang="en-US" b="1" dirty="0" smtClean="0"/>
              <a:t> </a:t>
            </a:r>
            <a:r>
              <a:rPr lang="en-US" b="1" dirty="0" err="1" smtClean="0"/>
              <a:t>Penilaian</a:t>
            </a:r>
            <a:r>
              <a:rPr lang="en-US" b="1" dirty="0" smtClean="0"/>
              <a:t> Tim PJA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078" y="2133600"/>
            <a:ext cx="9503534" cy="377762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Menyampaikan</a:t>
            </a:r>
            <a:r>
              <a:rPr lang="en-US" sz="2800" dirty="0" smtClean="0"/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Surat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Klarifikasi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resmi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pimpinan</a:t>
            </a:r>
            <a:r>
              <a:rPr lang="en-US" sz="2800" dirty="0" smtClean="0"/>
              <a:t> PT (</a:t>
            </a:r>
            <a:r>
              <a:rPr lang="en-US" sz="2800" dirty="0" err="1" smtClean="0"/>
              <a:t>mempertahankan</a:t>
            </a:r>
            <a:r>
              <a:rPr lang="en-US" sz="2800" dirty="0" smtClean="0"/>
              <a:t> </a:t>
            </a:r>
            <a:r>
              <a:rPr lang="en-US" sz="2800" dirty="0" err="1" smtClean="0"/>
              <a:t>pendapat</a:t>
            </a:r>
            <a:r>
              <a:rPr lang="en-US" sz="2800" dirty="0" smtClean="0"/>
              <a:t>/ </a:t>
            </a:r>
            <a:r>
              <a:rPr lang="en-US" sz="2800" dirty="0" err="1" smtClean="0"/>
              <a:t>memperbaiki</a:t>
            </a:r>
            <a:r>
              <a:rPr lang="en-US" sz="2800" dirty="0" smtClean="0"/>
              <a:t> </a:t>
            </a:r>
            <a:r>
              <a:rPr lang="en-US" sz="2800" dirty="0" err="1" smtClean="0"/>
              <a:t>thd</a:t>
            </a:r>
            <a:r>
              <a:rPr lang="en-US" sz="2800" dirty="0" smtClean="0"/>
              <a:t> </a:t>
            </a:r>
            <a:r>
              <a:rPr lang="en-US" sz="2800" dirty="0" err="1" smtClean="0"/>
              <a:t>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dianggap</a:t>
            </a:r>
            <a:r>
              <a:rPr lang="en-US" sz="2800" dirty="0" smtClean="0"/>
              <a:t> </a:t>
            </a:r>
            <a:r>
              <a:rPr lang="en-US" sz="2800" dirty="0" err="1" smtClean="0"/>
              <a:t>lemah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Tim PJA).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err="1" smtClean="0"/>
              <a:t>Meminta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Banding</a:t>
            </a:r>
            <a:r>
              <a:rPr lang="en-US" sz="2800" dirty="0" smtClean="0"/>
              <a:t> (</a:t>
            </a:r>
            <a:r>
              <a:rPr lang="en-US" sz="2800" dirty="0" err="1" smtClean="0"/>
              <a:t>diskusi</a:t>
            </a:r>
            <a:r>
              <a:rPr lang="en-US" sz="2800" dirty="0" smtClean="0"/>
              <a:t> </a:t>
            </a:r>
            <a:r>
              <a:rPr lang="en-US" sz="2800" dirty="0" err="1" smtClean="0"/>
              <a:t>langsung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pengusul</a:t>
            </a:r>
            <a:r>
              <a:rPr lang="en-US" sz="2800" dirty="0" smtClean="0"/>
              <a:t>, </a:t>
            </a:r>
            <a:r>
              <a:rPr lang="en-US" sz="2800" dirty="0" err="1" smtClean="0"/>
              <a:t>didampingi</a:t>
            </a:r>
            <a:r>
              <a:rPr lang="en-US" sz="2800" dirty="0" smtClean="0"/>
              <a:t> </a:t>
            </a:r>
            <a:r>
              <a:rPr lang="en-US" sz="2800" dirty="0" err="1" smtClean="0"/>
              <a:t>pimpinan</a:t>
            </a:r>
            <a:r>
              <a:rPr lang="en-US" sz="2800" dirty="0" smtClean="0"/>
              <a:t> PT,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Tim PJA)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7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7870" y="100711"/>
            <a:ext cx="8911687" cy="128089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/>
              <a:t>Indikator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Jurnal</a:t>
            </a:r>
            <a:r>
              <a:rPr lang="en-US" sz="4000" b="1" dirty="0" smtClean="0"/>
              <a:t> </a:t>
            </a:r>
            <a:r>
              <a:rPr lang="en-US" sz="4000" b="1" dirty="0" err="1"/>
              <a:t>I</a:t>
            </a:r>
            <a:r>
              <a:rPr lang="en-US" sz="4000" b="1" dirty="0" err="1" smtClean="0"/>
              <a:t>nternasional</a:t>
            </a:r>
            <a:r>
              <a:rPr lang="en-US" sz="4000" b="1" dirty="0" smtClean="0"/>
              <a:t>/</a:t>
            </a:r>
            <a:br>
              <a:rPr lang="en-US" sz="4000" b="1" dirty="0" smtClean="0"/>
            </a:br>
            <a:r>
              <a:rPr lang="en-US" sz="4000" b="1" dirty="0" err="1" smtClean="0"/>
              <a:t>Jurnal</a:t>
            </a:r>
            <a:r>
              <a:rPr lang="en-US" sz="4000" b="1" dirty="0" smtClean="0"/>
              <a:t> </a:t>
            </a:r>
            <a:r>
              <a:rPr lang="en-US" sz="4000" b="1" dirty="0" err="1"/>
              <a:t>I</a:t>
            </a:r>
            <a:r>
              <a:rPr lang="en-US" sz="4000" b="1" dirty="0" err="1" smtClean="0"/>
              <a:t>nternasional</a:t>
            </a:r>
            <a:r>
              <a:rPr lang="en-US" sz="4000" b="1" dirty="0" smtClean="0"/>
              <a:t> </a:t>
            </a:r>
            <a:r>
              <a:rPr lang="en-US" sz="4000" b="1" dirty="0" err="1"/>
              <a:t>B</a:t>
            </a:r>
            <a:r>
              <a:rPr lang="en-US" sz="4000" b="1" dirty="0" err="1" smtClean="0"/>
              <a:t>ereputasi</a:t>
            </a:r>
            <a:endParaRPr lang="id-ID" sz="4000" b="1" dirty="0"/>
          </a:p>
        </p:txBody>
      </p:sp>
      <p:sp>
        <p:nvSpPr>
          <p:cNvPr id="6" name="Content Placeholder 11"/>
          <p:cNvSpPr>
            <a:spLocks noGrp="1"/>
          </p:cNvSpPr>
          <p:nvPr>
            <p:ph idx="1"/>
          </p:nvPr>
        </p:nvSpPr>
        <p:spPr>
          <a:xfrm>
            <a:off x="1011194" y="1611442"/>
            <a:ext cx="10515600" cy="485285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 smtClean="0">
                <a:latin typeface="Montserrat Light" panose="00000400000000000000" pitchFamily="50" charset="0"/>
              </a:rPr>
              <a:t>Diterbitkan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oleh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asosiasi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profesi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ternama</a:t>
            </a:r>
            <a:r>
              <a:rPr lang="en-US" sz="2400" dirty="0">
                <a:latin typeface="Montserrat Light" panose="00000400000000000000" pitchFamily="50" charset="0"/>
              </a:rPr>
              <a:t> di </a:t>
            </a:r>
            <a:r>
              <a:rPr lang="en-US" sz="2400" dirty="0" err="1">
                <a:latin typeface="Montserrat Light" panose="00000400000000000000" pitchFamily="50" charset="0"/>
              </a:rPr>
              <a:t>dunia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atau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Perguruan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Tinggi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atau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Penerbit</a:t>
            </a:r>
            <a:r>
              <a:rPr lang="en-US" sz="2400" dirty="0">
                <a:latin typeface="Montserrat Light" panose="00000400000000000000" pitchFamily="50" charset="0"/>
              </a:rPr>
              <a:t> (Publisher) </a:t>
            </a:r>
            <a:r>
              <a:rPr lang="en-US" sz="2400" dirty="0" err="1" smtClean="0">
                <a:latin typeface="Montserrat Light" panose="00000400000000000000" pitchFamily="50" charset="0"/>
              </a:rPr>
              <a:t>kredibel</a:t>
            </a:r>
            <a:endParaRPr lang="en-US" sz="2400" dirty="0" smtClean="0">
              <a:latin typeface="Montserrat Light" panose="00000400000000000000" pitchFamily="50" charset="0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 smtClean="0">
                <a:latin typeface="Montserrat Light" panose="00000400000000000000" pitchFamily="50" charset="0"/>
              </a:rPr>
              <a:t>Terindeks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oleh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pemeringkat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internasional</a:t>
            </a:r>
            <a:r>
              <a:rPr lang="en-US" sz="2400" dirty="0">
                <a:latin typeface="Montserrat Light" panose="00000400000000000000" pitchFamily="50" charset="0"/>
              </a:rPr>
              <a:t> (</a:t>
            </a:r>
            <a:r>
              <a:rPr lang="en-US" sz="2400" dirty="0" err="1">
                <a:latin typeface="Montserrat Light" panose="00000400000000000000" pitchFamily="50" charset="0"/>
              </a:rPr>
              <a:t>contoh</a:t>
            </a:r>
            <a:r>
              <a:rPr lang="en-US" sz="2400" dirty="0">
                <a:latin typeface="Montserrat Light" panose="00000400000000000000" pitchFamily="50" charset="0"/>
              </a:rPr>
              <a:t> SJR) </a:t>
            </a:r>
            <a:r>
              <a:rPr lang="en-US" sz="2400" dirty="0" err="1">
                <a:latin typeface="Montserrat Light" panose="00000400000000000000" pitchFamily="50" charset="0"/>
              </a:rPr>
              <a:t>atau</a:t>
            </a:r>
            <a:r>
              <a:rPr lang="en-US" sz="2400" dirty="0">
                <a:latin typeface="Montserrat Light" panose="00000400000000000000" pitchFamily="50" charset="0"/>
              </a:rPr>
              <a:t> basis data </a:t>
            </a:r>
            <a:r>
              <a:rPr lang="en-US" sz="2400" dirty="0" err="1">
                <a:latin typeface="Montserrat Light" panose="00000400000000000000" pitchFamily="50" charset="0"/>
              </a:rPr>
              <a:t>internasional</a:t>
            </a:r>
            <a:r>
              <a:rPr lang="en-US" sz="2400" dirty="0">
                <a:latin typeface="Montserrat Light" panose="00000400000000000000" pitchFamily="50" charset="0"/>
              </a:rPr>
              <a:t> yang </a:t>
            </a:r>
            <a:r>
              <a:rPr lang="en-US" sz="2400" dirty="0" err="1">
                <a:latin typeface="Montserrat Light" panose="00000400000000000000" pitchFamily="50" charset="0"/>
              </a:rPr>
              <a:t>ternama</a:t>
            </a:r>
            <a:r>
              <a:rPr lang="en-US" sz="2400" dirty="0">
                <a:latin typeface="Montserrat Light" panose="00000400000000000000" pitchFamily="50" charset="0"/>
              </a:rPr>
              <a:t>, </a:t>
            </a:r>
            <a:r>
              <a:rPr lang="en-US" sz="2400" dirty="0" err="1">
                <a:latin typeface="Montserrat Light" panose="00000400000000000000" pitchFamily="50" charset="0"/>
              </a:rPr>
              <a:t>contoh</a:t>
            </a:r>
            <a:r>
              <a:rPr lang="en-US" sz="2400" dirty="0">
                <a:latin typeface="Montserrat Light" panose="00000400000000000000" pitchFamily="50" charset="0"/>
              </a:rPr>
              <a:t> Index Copernicus International (ICI)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telah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memiliki</a:t>
            </a:r>
            <a:r>
              <a:rPr lang="en-US" sz="2400" dirty="0">
                <a:latin typeface="Montserrat Light" panose="00000400000000000000" pitchFamily="50" charset="0"/>
              </a:rPr>
              <a:t> ICV (Index Copernicus Value</a:t>
            </a:r>
            <a:r>
              <a:rPr lang="en-US" sz="2400" dirty="0" smtClean="0">
                <a:latin typeface="Montserrat Light" panose="00000400000000000000" pitchFamily="50" charset="0"/>
              </a:rPr>
              <a:t>)</a:t>
            </a: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 smtClean="0">
                <a:latin typeface="Montserrat Light" panose="00000400000000000000" pitchFamily="50" charset="0"/>
              </a:rPr>
              <a:t>Alamat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jurnal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dapat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ditelusuri</a:t>
            </a:r>
            <a:r>
              <a:rPr lang="en-US" sz="2400" dirty="0">
                <a:latin typeface="Montserrat Light" panose="00000400000000000000" pitchFamily="50" charset="0"/>
              </a:rPr>
              <a:t> daring</a:t>
            </a: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id-ID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smtClean="0">
                <a:latin typeface="Montserrat Light" panose="00000400000000000000" pitchFamily="50" charset="0"/>
              </a:rPr>
              <a:t>Editor </a:t>
            </a:r>
            <a:r>
              <a:rPr lang="en-US" sz="2400" dirty="0">
                <a:latin typeface="Montserrat Light" panose="00000400000000000000" pitchFamily="50" charset="0"/>
              </a:rPr>
              <a:t>Boards </a:t>
            </a:r>
            <a:r>
              <a:rPr lang="en-US" sz="2400" dirty="0" err="1">
                <a:latin typeface="Montserrat Light" panose="00000400000000000000" pitchFamily="50" charset="0"/>
              </a:rPr>
              <a:t>dari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Jurnal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dapat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ditelusuri</a:t>
            </a:r>
            <a:r>
              <a:rPr lang="en-US" sz="2400" dirty="0">
                <a:latin typeface="Montserrat Light" panose="00000400000000000000" pitchFamily="50" charset="0"/>
              </a:rPr>
              <a:t> daring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tidak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ada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perbedaan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antara</a:t>
            </a:r>
            <a:r>
              <a:rPr lang="en-US" sz="2400" dirty="0">
                <a:latin typeface="Montserrat Light" panose="00000400000000000000" pitchFamily="50" charset="0"/>
              </a:rPr>
              <a:t> editor yang </a:t>
            </a:r>
            <a:r>
              <a:rPr lang="en-US" sz="2400" dirty="0" err="1">
                <a:latin typeface="Montserrat Light" panose="00000400000000000000" pitchFamily="50" charset="0"/>
              </a:rPr>
              <a:t>tercantum</a:t>
            </a:r>
            <a:r>
              <a:rPr lang="en-US" sz="2400" dirty="0">
                <a:latin typeface="Montserrat Light" panose="00000400000000000000" pitchFamily="50" charset="0"/>
              </a:rPr>
              <a:t> di </a:t>
            </a:r>
            <a:r>
              <a:rPr lang="en-US" sz="2400" dirty="0" err="1">
                <a:latin typeface="Montserrat Light" panose="00000400000000000000" pitchFamily="50" charset="0"/>
              </a:rPr>
              <a:t>edisi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cetak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edisi</a:t>
            </a:r>
            <a:r>
              <a:rPr lang="en-US" sz="2400" dirty="0">
                <a:latin typeface="Montserrat Light" panose="00000400000000000000" pitchFamily="50" charset="0"/>
              </a:rPr>
              <a:t> daring</a:t>
            </a:r>
            <a:endParaRPr lang="id-ID" sz="2400" dirty="0">
              <a:latin typeface="Montserrat Light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6342" y="1309029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331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813150" y="64425"/>
            <a:ext cx="8911687" cy="128089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/>
              <a:t>Indikator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Jurnal</a:t>
            </a:r>
            <a:r>
              <a:rPr lang="en-US" sz="4000" b="1" dirty="0" smtClean="0"/>
              <a:t> </a:t>
            </a:r>
            <a:r>
              <a:rPr lang="en-US" sz="4000" b="1" dirty="0" err="1"/>
              <a:t>I</a:t>
            </a:r>
            <a:r>
              <a:rPr lang="en-US" sz="4000" b="1" dirty="0" err="1" smtClean="0"/>
              <a:t>nternasional</a:t>
            </a:r>
            <a:r>
              <a:rPr lang="en-US" sz="4000" b="1" dirty="0" smtClean="0"/>
              <a:t>/</a:t>
            </a:r>
            <a:br>
              <a:rPr lang="en-US" sz="4000" b="1" dirty="0" smtClean="0"/>
            </a:br>
            <a:r>
              <a:rPr lang="en-US" sz="4000" b="1" dirty="0" err="1" smtClean="0"/>
              <a:t>Jurnal</a:t>
            </a:r>
            <a:r>
              <a:rPr lang="en-US" sz="4000" b="1" dirty="0" smtClean="0"/>
              <a:t> </a:t>
            </a:r>
            <a:r>
              <a:rPr lang="en-US" sz="4000" b="1" dirty="0" err="1"/>
              <a:t>I</a:t>
            </a:r>
            <a:r>
              <a:rPr lang="en-US" sz="4000" b="1" dirty="0" err="1" smtClean="0"/>
              <a:t>nternasional</a:t>
            </a:r>
            <a:r>
              <a:rPr lang="en-US" sz="4000" b="1" dirty="0" smtClean="0"/>
              <a:t> </a:t>
            </a:r>
            <a:r>
              <a:rPr lang="en-US" sz="4000" b="1" dirty="0" err="1"/>
              <a:t>B</a:t>
            </a:r>
            <a:r>
              <a:rPr lang="en-US" sz="4000" b="1" dirty="0" err="1" smtClean="0"/>
              <a:t>ereputasi</a:t>
            </a:r>
            <a:endParaRPr lang="id-ID" sz="4000" b="1" dirty="0"/>
          </a:p>
        </p:txBody>
      </p:sp>
      <p:sp>
        <p:nvSpPr>
          <p:cNvPr id="6" name="Content Placeholder 11"/>
          <p:cNvSpPr>
            <a:spLocks noGrp="1"/>
          </p:cNvSpPr>
          <p:nvPr>
            <p:ph idx="1"/>
          </p:nvPr>
        </p:nvSpPr>
        <p:spPr>
          <a:xfrm>
            <a:off x="1011194" y="1778000"/>
            <a:ext cx="10515600" cy="41847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smtClean="0">
                <a:latin typeface="Montserrat Light" panose="00000400000000000000" pitchFamily="50" charset="0"/>
              </a:rPr>
              <a:t>Proses </a:t>
            </a:r>
            <a:r>
              <a:rPr lang="en-US" sz="2400" dirty="0">
                <a:latin typeface="Montserrat Light" panose="00000400000000000000" pitchFamily="50" charset="0"/>
              </a:rPr>
              <a:t>review </a:t>
            </a:r>
            <a:r>
              <a:rPr lang="en-US" sz="2400" dirty="0" err="1">
                <a:latin typeface="Montserrat Light" panose="00000400000000000000" pitchFamily="50" charset="0"/>
              </a:rPr>
              <a:t>dilakukan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dengan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baik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 smtClean="0">
                <a:latin typeface="Montserrat Light" panose="00000400000000000000" pitchFamily="50" charset="0"/>
              </a:rPr>
              <a:t>benar</a:t>
            </a:r>
            <a:endParaRPr lang="en-US" sz="2400" dirty="0" smtClean="0">
              <a:latin typeface="Montserrat Light" panose="00000400000000000000" pitchFamily="50" charset="0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 smtClean="0">
                <a:latin typeface="Montserrat Light" panose="00000400000000000000" pitchFamily="50" charset="0"/>
              </a:rPr>
              <a:t>Jumlah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artikel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setiap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penerbitan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adalah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wajar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format </a:t>
            </a:r>
            <a:r>
              <a:rPr lang="en-US" sz="2400" dirty="0" err="1">
                <a:latin typeface="Montserrat Light" panose="00000400000000000000" pitchFamily="50" charset="0"/>
              </a:rPr>
              <a:t>tampilan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 smtClean="0">
                <a:latin typeface="Montserrat Light" panose="00000400000000000000" pitchFamily="50" charset="0"/>
              </a:rPr>
              <a:t>setiap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 smtClean="0">
                <a:latin typeface="Montserrat Light" panose="00000400000000000000" pitchFamily="50" charset="0"/>
              </a:rPr>
              <a:t>terbitan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tidak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berubah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 smtClean="0">
                <a:latin typeface="Montserrat Light" panose="00000400000000000000" pitchFamily="50" charset="0"/>
              </a:rPr>
              <a:t>ubah</a:t>
            </a:r>
            <a:endParaRPr lang="en-US" sz="2400" dirty="0" smtClean="0">
              <a:latin typeface="Montserrat Light" panose="00000400000000000000" pitchFamily="50" charset="0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endParaRPr lang="fi-FI" sz="24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0"/>
              </a:spcBef>
              <a:buFont typeface="Wingdings" charset="2"/>
              <a:buChar char="q"/>
              <a:defRPr/>
            </a:pPr>
            <a:r>
              <a:rPr lang="en-US" sz="2400" dirty="0" err="1" smtClean="0">
                <a:latin typeface="Montserrat Light" panose="00000400000000000000" pitchFamily="50" charset="0"/>
              </a:rPr>
              <a:t>Tidak</a:t>
            </a:r>
            <a:r>
              <a:rPr lang="en-US" sz="2400" dirty="0" smtClean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pernah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ditemukan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sebagai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jurnal</a:t>
            </a:r>
            <a:r>
              <a:rPr lang="en-US" sz="2400" dirty="0">
                <a:latin typeface="Montserrat Light" panose="00000400000000000000" pitchFamily="50" charset="0"/>
              </a:rPr>
              <a:t> yang </a:t>
            </a:r>
            <a:r>
              <a:rPr lang="en-US" sz="2400" dirty="0" err="1">
                <a:latin typeface="Montserrat Light" panose="00000400000000000000" pitchFamily="50" charset="0"/>
              </a:rPr>
              <a:t>tidak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bereputasi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atau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jurnal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meragukan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oleh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Ditjen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Dikti</a:t>
            </a:r>
            <a:r>
              <a:rPr lang="en-US" sz="2400" dirty="0">
                <a:latin typeface="Montserrat Light" panose="00000400000000000000" pitchFamily="50" charset="0"/>
              </a:rPr>
              <a:t>/</a:t>
            </a:r>
            <a:r>
              <a:rPr lang="en-US" sz="2400" dirty="0" err="1">
                <a:latin typeface="Montserrat Light" panose="00000400000000000000" pitchFamily="50" charset="0"/>
              </a:rPr>
              <a:t>Ditjen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Sumber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Daya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>
                <a:latin typeface="Montserrat Light" panose="00000400000000000000" pitchFamily="50" charset="0"/>
              </a:rPr>
              <a:t>dan</a:t>
            </a:r>
            <a:r>
              <a:rPr lang="en-US" sz="2400" dirty="0">
                <a:latin typeface="Montserrat Light" panose="00000400000000000000" pitchFamily="50" charset="0"/>
              </a:rPr>
              <a:t> </a:t>
            </a:r>
            <a:r>
              <a:rPr lang="en-US" sz="2400" dirty="0" err="1" smtClean="0">
                <a:latin typeface="Montserrat Light" panose="00000400000000000000" pitchFamily="50" charset="0"/>
              </a:rPr>
              <a:t>Iptek</a:t>
            </a:r>
            <a:endParaRPr lang="en-US" sz="2400" dirty="0" smtClean="0">
              <a:latin typeface="Montserrat Light" panose="00000400000000000000" pitchFamily="50" charset="0"/>
            </a:endParaRPr>
          </a:p>
          <a:p>
            <a:pPr marL="457200" indent="-457200">
              <a:spcBef>
                <a:spcPts val="0"/>
              </a:spcBef>
              <a:buNone/>
              <a:defRPr/>
            </a:pPr>
            <a:endParaRPr lang="id-ID" sz="2000" dirty="0" smtClean="0">
              <a:latin typeface="Montserrat Light" pitchFamily="50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6342" y="1309029"/>
            <a:ext cx="10914744" cy="725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41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113" y="248730"/>
            <a:ext cx="10989528" cy="56547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2800" b="1" noProof="1"/>
              <a:t>Peningkatan Publikasi </a:t>
            </a:r>
            <a:r>
              <a:rPr lang="id-ID" sz="2800" b="1" noProof="1">
                <a:solidFill>
                  <a:schemeClr val="bg1"/>
                </a:solidFill>
              </a:rPr>
              <a:t>Internasional</a:t>
            </a:r>
            <a:r>
              <a:rPr lang="en-ID" sz="2800" b="1" noProof="1">
                <a:solidFill>
                  <a:schemeClr val="bg1"/>
                </a:solidFill>
              </a:rPr>
              <a:t> Terindeks</a:t>
            </a:r>
            <a:r>
              <a:rPr lang="id-ID" sz="2800" b="1" noProof="1">
                <a:solidFill>
                  <a:schemeClr val="bg1"/>
                </a:solidFill>
              </a:rPr>
              <a:t> </a:t>
            </a:r>
            <a:r>
              <a:rPr lang="id-ID" sz="2800" b="1" noProof="1" smtClean="0">
                <a:solidFill>
                  <a:schemeClr val="bg1"/>
                </a:solidFill>
              </a:rPr>
              <a:t>2015-2017 </a:t>
            </a:r>
            <a:endParaRPr lang="id-ID" sz="2800" noProof="1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843383" y="6326583"/>
            <a:ext cx="2844800" cy="358354"/>
          </a:xfrm>
        </p:spPr>
        <p:txBody>
          <a:bodyPr/>
          <a:lstStyle/>
          <a:p>
            <a:fld id="{B10D5614-B734-4280-8F57-1D4947433C97}" type="slidenum">
              <a:rPr lang="en-US" smtClean="0">
                <a:solidFill>
                  <a:srgbClr val="000000"/>
                </a:solidFill>
                <a:latin typeface="Calibri"/>
              </a:rPr>
              <a:pPr/>
              <a:t>54</a:t>
            </a:fld>
            <a:endParaRPr lang="en-US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745" y="1021264"/>
            <a:ext cx="4896544" cy="311647"/>
          </a:xfrm>
          <a:prstGeom prst="rect">
            <a:avLst/>
          </a:prstGeom>
          <a:noFill/>
        </p:spPr>
        <p:txBody>
          <a:bodyPr wrap="square" lIns="111424" tIns="55712" rIns="111424" bIns="55712" rtlCol="0">
            <a:spAutoFit/>
          </a:bodyPr>
          <a:lstStyle/>
          <a:p>
            <a:pPr defTabSz="1114258"/>
            <a:r>
              <a:rPr lang="id-ID" sz="1246" noProof="1">
                <a:solidFill>
                  <a:srgbClr val="000000"/>
                </a:solidFill>
                <a:latin typeface="Calibri"/>
              </a:rPr>
              <a:t>(Scopus.com, diakses 3 September 2017, 06:32 WIB) </a:t>
            </a:r>
            <a:endParaRPr lang="id-ID" sz="1870" noProof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719405" y="1294764"/>
          <a:ext cx="10363741" cy="53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ounded Rectangular Callout 4"/>
          <p:cNvSpPr/>
          <p:nvPr/>
        </p:nvSpPr>
        <p:spPr>
          <a:xfrm>
            <a:off x="9906886" y="2086220"/>
            <a:ext cx="1541339" cy="545198"/>
          </a:xfrm>
          <a:prstGeom prst="wedgeRoundRectCallout">
            <a:avLst>
              <a:gd name="adj1" fmla="val -77720"/>
              <a:gd name="adj2" fmla="val 241553"/>
              <a:gd name="adj3" fmla="val 16667"/>
            </a:avLst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11424" tIns="55712" rIns="111424" bIns="55712" rtlCol="0" anchor="ctr"/>
          <a:lstStyle/>
          <a:p>
            <a:pPr algn="ctr" defTabSz="1114258"/>
            <a:r>
              <a:rPr lang="id-ID" sz="1662" b="1" noProof="1">
                <a:solidFill>
                  <a:srgbClr val="FFFFFF"/>
                </a:solidFill>
                <a:latin typeface="Calibri"/>
              </a:rPr>
              <a:t>Malaysia 17.800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10010765" y="2934292"/>
            <a:ext cx="1580002" cy="575440"/>
          </a:xfrm>
          <a:prstGeom prst="wedgeRoundRectCallout">
            <a:avLst>
              <a:gd name="adj1" fmla="val -82159"/>
              <a:gd name="adj2" fmla="val 191175"/>
              <a:gd name="adj3" fmla="val 16667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11424" tIns="55712" rIns="111424" bIns="55712" rtlCol="0" anchor="ctr"/>
          <a:lstStyle/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Singapore</a:t>
            </a:r>
          </a:p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12.637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9995512" y="5285995"/>
            <a:ext cx="1661723" cy="576942"/>
          </a:xfrm>
          <a:prstGeom prst="wedgeRoundRectCallout">
            <a:avLst>
              <a:gd name="adj1" fmla="val -90035"/>
              <a:gd name="adj2" fmla="val 23380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1424" tIns="55712" rIns="111424" bIns="55712" rtlCol="0" anchor="ctr"/>
          <a:lstStyle/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Philippines</a:t>
            </a:r>
          </a:p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1.798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0084137" y="3641020"/>
            <a:ext cx="1668629" cy="545198"/>
          </a:xfrm>
          <a:prstGeom prst="wedgeRoundRectCallout">
            <a:avLst>
              <a:gd name="adj1" fmla="val -83733"/>
              <a:gd name="adj2" fmla="val 117057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11424" tIns="55712" rIns="111424" bIns="55712" rtlCol="0" anchor="ctr"/>
          <a:lstStyle/>
          <a:p>
            <a:pPr algn="ctr" defTabSz="1114258"/>
            <a:r>
              <a:rPr lang="id-ID" sz="1974" b="1" noProof="1">
                <a:solidFill>
                  <a:srgbClr val="FFFFFF"/>
                </a:solidFill>
                <a:latin typeface="Calibri"/>
              </a:rPr>
              <a:t>Indonesia</a:t>
            </a:r>
          </a:p>
          <a:p>
            <a:pPr algn="ctr" defTabSz="1114258"/>
            <a:r>
              <a:rPr lang="id-ID" sz="1974" b="1" noProof="1">
                <a:solidFill>
                  <a:srgbClr val="FFFFFF"/>
                </a:solidFill>
                <a:latin typeface="Calibri"/>
              </a:rPr>
              <a:t>10.793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9995511" y="4559765"/>
            <a:ext cx="1668627" cy="576942"/>
          </a:xfrm>
          <a:prstGeom prst="wedgeRoundRectCallout">
            <a:avLst>
              <a:gd name="adj1" fmla="val -82606"/>
              <a:gd name="adj2" fmla="val -2293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11424" tIns="55712" rIns="111424" bIns="55712" rtlCol="0" anchor="ctr"/>
          <a:lstStyle/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Thailand</a:t>
            </a:r>
          </a:p>
          <a:p>
            <a:pPr algn="ctr" defTabSz="1114258"/>
            <a:r>
              <a:rPr lang="id-ID" sz="1662" b="1" noProof="1">
                <a:solidFill>
                  <a:schemeClr val="bg1"/>
                </a:solidFill>
                <a:latin typeface="Calibri"/>
              </a:rPr>
              <a:t>9.350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56373" y="1599454"/>
            <a:ext cx="1880375" cy="378180"/>
          </a:xfrm>
          <a:prstGeom prst="rect">
            <a:avLst/>
          </a:prstGeom>
          <a:noFill/>
        </p:spPr>
        <p:txBody>
          <a:bodyPr wrap="none" lIns="111424" tIns="55712" rIns="111424" bIns="55712" rtlCol="0">
            <a:spAutoFit/>
          </a:bodyPr>
          <a:lstStyle/>
          <a:p>
            <a:pPr defTabSz="1114258"/>
            <a:r>
              <a:rPr lang="en-US" sz="1662" dirty="0">
                <a:solidFill>
                  <a:srgbClr val="000000"/>
                </a:solidFill>
                <a:latin typeface="Calibri"/>
              </a:rPr>
              <a:t>Data Jan-Sep 2017</a:t>
            </a:r>
            <a:endParaRPr sz="1662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65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3286" y="1450164"/>
          <a:ext cx="8680097" cy="4620229"/>
        </p:xfrm>
        <a:graphic>
          <a:graphicData uri="http://schemas.openxmlformats.org/drawingml/2006/table">
            <a:tbl>
              <a:tblPr firstRow="1" bandRow="1"/>
              <a:tblGrid>
                <a:gridCol w="28057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08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2635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928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dirty="0" err="1" smtClean="0">
                          <a:solidFill>
                            <a:schemeClr val="tx1"/>
                          </a:solidFill>
                        </a:rPr>
                        <a:t>Tahun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57482" marR="57482" marT="30559" marB="30559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dirty="0" err="1" smtClean="0">
                          <a:solidFill>
                            <a:schemeClr val="tx1"/>
                          </a:solidFill>
                        </a:rPr>
                        <a:t>Jurnal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57482" marR="57482" marT="30559" marB="30559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ID" sz="2700" dirty="0" err="1" smtClean="0">
                          <a:solidFill>
                            <a:schemeClr val="tx1"/>
                          </a:solidFill>
                        </a:rPr>
                        <a:t>Peringkat</a:t>
                      </a:r>
                      <a:r>
                        <a:rPr lang="en-ID" sz="27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D" sz="2700" baseline="0" dirty="0" err="1" smtClean="0">
                          <a:solidFill>
                            <a:schemeClr val="tx1"/>
                          </a:solidFill>
                        </a:rPr>
                        <a:t>Dunia</a:t>
                      </a:r>
                      <a:endParaRPr lang="en-US" sz="2700" dirty="0">
                        <a:solidFill>
                          <a:schemeClr val="tx1"/>
                        </a:solidFill>
                      </a:endParaRPr>
                    </a:p>
                  </a:txBody>
                  <a:tcPr marL="57482" marR="57482" marT="30559" marB="30559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9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rgbClr val="000000"/>
                          </a:solidFill>
                        </a:rPr>
                        <a:t>229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rgbClr val="000000"/>
                          </a:solidFill>
                        </a:rPr>
                        <a:t>14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676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2700" b="1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2700" b="1" dirty="0">
                          <a:solidFill>
                            <a:srgbClr val="000000"/>
                          </a:solidFill>
                        </a:rPr>
                        <a:t>364</a:t>
                      </a:r>
                      <a:endParaRPr lang="en-US" sz="2700" b="1" dirty="0">
                        <a:solidFill>
                          <a:srgbClr val="000000"/>
                        </a:solidFill>
                      </a:endParaRP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2700" b="1" dirty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US" sz="2700" b="1" dirty="0">
                        <a:solidFill>
                          <a:srgbClr val="000000"/>
                        </a:solidFill>
                      </a:endParaRP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929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2017 (</a:t>
                      </a:r>
                      <a:r>
                        <a:rPr lang="en-US" sz="2700" b="1" dirty="0" err="1">
                          <a:solidFill>
                            <a:schemeClr val="tx1"/>
                          </a:solidFill>
                        </a:rPr>
                        <a:t>Juli</a:t>
                      </a:r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772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57482" marR="57482" marT="30559" marB="3055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3285" y="706495"/>
            <a:ext cx="12028715" cy="5814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i-FI" sz="3038" b="1" dirty="0"/>
              <a:t>Perkembangan Jurnal Indonesia Terindeks DOAJ</a:t>
            </a:r>
            <a:endParaRPr lang="en-US" sz="3038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097" y="1345650"/>
            <a:ext cx="3096345" cy="472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939" y="397564"/>
            <a:ext cx="9919252" cy="129661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How to perform due diligence before submitting to a journal or publisher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939" y="1888435"/>
            <a:ext cx="9388061" cy="461904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q"/>
            </a:pPr>
            <a:r>
              <a:rPr lang="en-US" sz="2600" b="1" dirty="0" smtClean="0"/>
              <a:t>Check that the publisher provides full, verifiable contact information, including address, on the journal site. Be cautious of those that provide only web contact forms.</a:t>
            </a:r>
          </a:p>
          <a:p>
            <a:pPr>
              <a:buFont typeface="Wingdings" charset="2"/>
              <a:buChar char="q"/>
            </a:pPr>
            <a:endParaRPr lang="en-US" sz="2600" b="1" dirty="0" smtClean="0"/>
          </a:p>
          <a:p>
            <a:pPr>
              <a:buFont typeface="Wingdings" charset="2"/>
              <a:buChar char="q"/>
            </a:pPr>
            <a:r>
              <a:rPr lang="en-US" sz="2600" b="1" dirty="0" smtClean="0"/>
              <a:t> Check that a journal’s editorial board lists recognized experts with full affiliations. Contact some of them and ask about their experience with the journal or publisher.</a:t>
            </a:r>
          </a:p>
          <a:p>
            <a:pPr>
              <a:buFont typeface="Wingdings" charset="2"/>
              <a:buChar char="q"/>
            </a:pPr>
            <a:endParaRPr lang="en-US" sz="2600" b="1" dirty="0" smtClean="0"/>
          </a:p>
          <a:p>
            <a:pPr>
              <a:buFont typeface="Wingdings" charset="2"/>
              <a:buChar char="q"/>
            </a:pPr>
            <a:r>
              <a:rPr lang="en-US" sz="2600" b="1" dirty="0" smtClean="0"/>
              <a:t>Check that the journal prominently displays its policy for author fees.</a:t>
            </a:r>
          </a:p>
          <a:p>
            <a:pPr>
              <a:buFont typeface="Wingdings" charset="2"/>
              <a:buChar char="q"/>
            </a:pPr>
            <a:endParaRPr lang="en-US" sz="2600" b="1" dirty="0" smtClean="0"/>
          </a:p>
          <a:p>
            <a:pPr>
              <a:buFont typeface="Wingdings" charset="2"/>
              <a:buChar char="q"/>
            </a:pPr>
            <a:r>
              <a:rPr lang="en-US" sz="2600" b="1" dirty="0" smtClean="0"/>
              <a:t>Be wary of e-mail invitations to submit to journals or to become editorial board members.</a:t>
            </a: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234" y="215899"/>
            <a:ext cx="9850966" cy="1714502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How to perform due diligence before submitting to a journal or publisher </a:t>
            </a:r>
            <a:r>
              <a:rPr lang="en-US" sz="3100" b="1" dirty="0" smtClean="0">
                <a:solidFill>
                  <a:srgbClr val="FFFF00"/>
                </a:solidFill>
              </a:rPr>
              <a:t>(</a:t>
            </a:r>
            <a:r>
              <a:rPr lang="en-US" sz="3100" b="1" smtClean="0">
                <a:solidFill>
                  <a:srgbClr val="FFFF00"/>
                </a:solidFill>
              </a:rPr>
              <a:t>Continued)</a:t>
            </a:r>
            <a:br>
              <a:rPr lang="en-US" sz="3100" b="1" smtClean="0">
                <a:solidFill>
                  <a:srgbClr val="FFFF00"/>
                </a:solidFill>
              </a:rPr>
            </a:br>
            <a:r>
              <a:rPr lang="en-US" sz="3100" b="1" smtClean="0">
                <a:solidFill>
                  <a:srgbClr val="FFFF00"/>
                </a:solidFill>
              </a:rPr>
              <a:t/>
            </a:r>
            <a:br>
              <a:rPr lang="en-US" sz="3100" b="1" smtClean="0">
                <a:solidFill>
                  <a:srgbClr val="FFFF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endParaRPr lang="en-US" sz="31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5234" y="1930401"/>
            <a:ext cx="9061026" cy="4638040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q"/>
            </a:pPr>
            <a:r>
              <a:rPr lang="en-US" sz="2400" b="1" dirty="0" smtClean="0"/>
              <a:t>Read some of the journal’s published articles and assess their quality. Contact past authors to ask about their experience.</a:t>
            </a:r>
          </a:p>
          <a:p>
            <a:pPr>
              <a:buFont typeface="Wingdings" charset="2"/>
              <a:buChar char="q"/>
            </a:pPr>
            <a:r>
              <a:rPr lang="en-US" sz="2400" b="1" dirty="0" smtClean="0"/>
              <a:t>Check that a journal’s peer-review process is clearly described and try to confirm that a claimed impact factor is correct.</a:t>
            </a:r>
          </a:p>
          <a:p>
            <a:pPr>
              <a:buFont typeface="Wingdings" charset="2"/>
              <a:buChar char="q"/>
            </a:pPr>
            <a:r>
              <a:rPr lang="en-US" sz="2400" b="1" dirty="0" smtClean="0"/>
              <a:t>Find out whether the journal is a member of an industry association that vets its members, such as the Directory of Open Access Journals (</a:t>
            </a:r>
            <a:r>
              <a:rPr lang="en-US" sz="2400" b="1" dirty="0" err="1" smtClean="0"/>
              <a:t>www.doaj.org</a:t>
            </a:r>
            <a:r>
              <a:rPr lang="en-US" sz="2400" b="1" dirty="0" smtClean="0"/>
              <a:t>) or the Open Access Scholarly Publishers Association (</a:t>
            </a:r>
            <a:r>
              <a:rPr lang="en-US" sz="2400" b="1" dirty="0" smtClean="0">
                <a:hlinkClick r:id="rId2"/>
              </a:rPr>
              <a:t>www.oaspa.org)</a:t>
            </a:r>
            <a:r>
              <a:rPr lang="en-US" sz="2400" b="1" dirty="0" smtClean="0"/>
              <a:t>.</a:t>
            </a:r>
          </a:p>
          <a:p>
            <a:pPr>
              <a:buFont typeface="Wingdings" charset="2"/>
              <a:buChar char="q"/>
            </a:pPr>
            <a:r>
              <a:rPr lang="en-US" sz="2400" b="1" dirty="0" smtClean="0"/>
              <a:t>Use common sense, as you would when shopping online: if something looks fishy, proceed with caution. </a:t>
            </a:r>
          </a:p>
          <a:p>
            <a:pPr>
              <a:buFont typeface="Wingdings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4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/>
            </a:extLst>
          </p:cNvPr>
          <p:cNvSpPr/>
          <p:nvPr/>
        </p:nvSpPr>
        <p:spPr>
          <a:xfrm>
            <a:off x="1683027" y="1783548"/>
            <a:ext cx="9210260" cy="16269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9972" b="1" spc="312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rial" pitchFamily="34" charset="0"/>
              </a:rPr>
              <a:t>Terima</a:t>
            </a:r>
            <a:r>
              <a:rPr lang="en-US" sz="9972" b="1" spc="312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rial" pitchFamily="34" charset="0"/>
              </a:rPr>
              <a:t> </a:t>
            </a:r>
            <a:r>
              <a:rPr lang="en-US" sz="9972" b="1" spc="312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Arial" pitchFamily="34" charset="0"/>
              </a:rPr>
              <a:t>Kasih</a:t>
            </a:r>
            <a:endParaRPr lang="en-US" sz="9972" b="1" spc="312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/>
            </a:extLst>
          </p:cNvPr>
          <p:cNvSpPr txBox="1"/>
          <p:nvPr/>
        </p:nvSpPr>
        <p:spPr>
          <a:xfrm>
            <a:off x="-2043" y="6043898"/>
            <a:ext cx="12192000" cy="764225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83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d-ID"/>
            </a:defPPr>
            <a:lvl1pPr algn="ctr">
              <a:defRPr sz="3600" b="1" i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en-US" sz="2077" dirty="0" err="1"/>
              <a:t>Kementerian</a:t>
            </a:r>
            <a:r>
              <a:rPr lang="en-US" sz="2077" dirty="0"/>
              <a:t> </a:t>
            </a:r>
            <a:r>
              <a:rPr lang="id-ID" sz="2077" dirty="0"/>
              <a:t>Riset, Teknologi, dan Pendidikan Tinggi</a:t>
            </a:r>
            <a:endParaRPr lang="en-US" sz="2077" dirty="0"/>
          </a:p>
        </p:txBody>
      </p:sp>
      <p:pic>
        <p:nvPicPr>
          <p:cNvPr id="2970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7" t="24899" r="33885" b="27116"/>
          <a:stretch>
            <a:fillRect/>
          </a:stretch>
        </p:blipFill>
        <p:spPr bwMode="auto">
          <a:xfrm>
            <a:off x="1088294" y="6099520"/>
            <a:ext cx="902677" cy="65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5846" name="Slide Number Placeholder 2"/>
          <p:cNvSpPr txBox="1">
            <a:spLocks noChangeArrowheads="1"/>
          </p:cNvSpPr>
          <p:nvPr/>
        </p:nvSpPr>
        <p:spPr bwMode="auto">
          <a:xfrm>
            <a:off x="11535508" y="6408016"/>
            <a:ext cx="656493" cy="3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24C07BB3-2B2B-4EB0-8F6D-F8F16DB86C00}" type="slidenum">
              <a:rPr lang="en-US" sz="1454" b="1"/>
              <a:pPr algn="ctr"/>
              <a:t>58</a:t>
            </a:fld>
            <a:endParaRPr lang="id-ID" sz="1039" b="1"/>
          </a:p>
        </p:txBody>
      </p:sp>
    </p:spTree>
    <p:extLst>
      <p:ext uri="{BB962C8B-B14F-4D97-AF65-F5344CB8AC3E}">
        <p14:creationId xmlns:p14="http://schemas.microsoft.com/office/powerpoint/2010/main" val="17483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4"/>
          <p:cNvSpPr txBox="1">
            <a:spLocks noChangeArrowheads="1"/>
          </p:cNvSpPr>
          <p:nvPr/>
        </p:nvSpPr>
        <p:spPr bwMode="auto">
          <a:xfrm>
            <a:off x="859693" y="248997"/>
            <a:ext cx="10472616" cy="826366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</p:spPr>
        <p:txBody>
          <a:bodyPr lIns="94965" tIns="47483" rIns="94965" bIns="47483">
            <a:spAutoFit/>
          </a:bodyPr>
          <a:lstStyle/>
          <a:p>
            <a:pPr algn="ctr"/>
            <a:r>
              <a:rPr lang="en-US" sz="2285" b="1" dirty="0"/>
              <a:t>PERKEMBANGAN JUMLAH DOSEN DI LINGKUNGAN KEMRISTEKDIKTI </a:t>
            </a:r>
          </a:p>
          <a:p>
            <a:pPr algn="ctr"/>
            <a:r>
              <a:rPr lang="en-US" sz="2285" b="1" dirty="0"/>
              <a:t>BERDASARKAN</a:t>
            </a:r>
            <a:r>
              <a:rPr lang="en-US" sz="2285" b="1" dirty="0">
                <a:solidFill>
                  <a:srgbClr val="0000FF"/>
                </a:solidFill>
              </a:rPr>
              <a:t> PENDIDIKAN TERTINGGI</a:t>
            </a:r>
          </a:p>
        </p:txBody>
      </p:sp>
      <p:sp>
        <p:nvSpPr>
          <p:cNvPr id="46082" name="TextBox 5"/>
          <p:cNvSpPr txBox="1">
            <a:spLocks noChangeArrowheads="1"/>
          </p:cNvSpPr>
          <p:nvPr/>
        </p:nvSpPr>
        <p:spPr bwMode="auto">
          <a:xfrm>
            <a:off x="3724032" y="936101"/>
            <a:ext cx="4908061" cy="3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>
            <a:spAutoFit/>
          </a:bodyPr>
          <a:lstStyle/>
          <a:p>
            <a:pPr algn="ctr"/>
            <a:r>
              <a:rPr lang="en-US" sz="1454" i="1"/>
              <a:t>Data per tanggal 3 September 2017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694" y="1247714"/>
            <a:ext cx="7616092" cy="348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735385" y="4765818"/>
          <a:ext cx="6010032" cy="2071943"/>
        </p:xfrm>
        <a:graphic>
          <a:graphicData uri="http://schemas.openxmlformats.org/drawingml/2006/table">
            <a:tbl>
              <a:tblPr/>
              <a:tblGrid>
                <a:gridCol w="982786"/>
                <a:gridCol w="1227016"/>
                <a:gridCol w="1227016"/>
                <a:gridCol w="1287584"/>
                <a:gridCol w="1285630"/>
              </a:tblGrid>
              <a:tr h="43494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 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TA 2014/2015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TA 2015/2016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TA 2016/2017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TA 2017/2018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48009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47411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44246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38967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S2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133270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151269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168721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174566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S3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17561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20274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24026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26531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SP1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3003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SP2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471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259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PROFESI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s-I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2381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5552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TOTAL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198.840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218.954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236.993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245.919</a:t>
                      </a:r>
                    </a:p>
                  </a:txBody>
                  <a:tcPr marL="16446" marR="16446" marT="1614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40" name="Slide Number Placeholder 1"/>
          <p:cNvSpPr txBox="1">
            <a:spLocks/>
          </p:cNvSpPr>
          <p:nvPr/>
        </p:nvSpPr>
        <p:spPr bwMode="auto">
          <a:xfrm>
            <a:off x="11308862" y="6305184"/>
            <a:ext cx="689708" cy="35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/>
          <a:lstStyle/>
          <a:p>
            <a:pPr algn="r"/>
            <a:fld id="{A25621DB-1772-4F3B-895C-516E5D7D4CB5}" type="slidenum">
              <a:rPr lang="id-ID" sz="1662"/>
              <a:pPr algn="r"/>
              <a:t>6</a:t>
            </a:fld>
            <a:endParaRPr lang="id-ID" sz="1662"/>
          </a:p>
        </p:txBody>
      </p:sp>
    </p:spTree>
    <p:extLst>
      <p:ext uri="{BB962C8B-B14F-4D97-AF65-F5344CB8AC3E}">
        <p14:creationId xmlns:p14="http://schemas.microsoft.com/office/powerpoint/2010/main" val="6726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97713"/>
              </p:ext>
            </p:extLst>
          </p:nvPr>
        </p:nvGraphicFramePr>
        <p:xfrm>
          <a:off x="740508" y="1819980"/>
          <a:ext cx="5420805" cy="4485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r:id="rId4" imgW="3523197" imgH="3072130" progId="Excel.Chart.8">
                  <p:embed/>
                </p:oleObj>
              </mc:Choice>
              <mc:Fallback>
                <p:oleObj r:id="rId4" imgW="3523197" imgH="307213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508" y="1819980"/>
                        <a:ext cx="5420805" cy="44852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Title 1"/>
          <p:cNvSpPr>
            <a:spLocks noGrp="1"/>
          </p:cNvSpPr>
          <p:nvPr>
            <p:ph type="ctrTitle"/>
          </p:nvPr>
        </p:nvSpPr>
        <p:spPr>
          <a:xfrm>
            <a:off x="515816" y="348712"/>
            <a:ext cx="11160370" cy="934837"/>
          </a:xfrm>
          <a:solidFill>
            <a:schemeClr val="tx2"/>
          </a:solidFill>
        </p:spPr>
        <p:txBody>
          <a:bodyPr anchor="ctr"/>
          <a:lstStyle/>
          <a:p>
            <a:r>
              <a:rPr lang="en-US" smtClean="0">
                <a:solidFill>
                  <a:schemeClr val="bg1"/>
                </a:solidFill>
              </a:rPr>
              <a:t>KONDISI DOSEN NASIONAL SAAT INI</a:t>
            </a:r>
          </a:p>
        </p:txBody>
      </p:sp>
      <p:sp>
        <p:nvSpPr>
          <p:cNvPr id="45061" name="TextBox 9"/>
          <p:cNvSpPr txBox="1">
            <a:spLocks noChangeArrowheads="1"/>
          </p:cNvSpPr>
          <p:nvPr/>
        </p:nvSpPr>
        <p:spPr bwMode="auto">
          <a:xfrm>
            <a:off x="3686909" y="1411956"/>
            <a:ext cx="4818184" cy="42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437" tIns="55718" rIns="111437" bIns="55718">
            <a:spAutoFit/>
          </a:bodyPr>
          <a:lstStyle/>
          <a:p>
            <a:pPr algn="ctr"/>
            <a:r>
              <a:rPr lang="en-US" sz="2000" b="1" dirty="0"/>
              <a:t>JABATAN AKADEMIK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073940"/>
              </p:ext>
            </p:extLst>
          </p:nvPr>
        </p:nvGraphicFramePr>
        <p:xfrm>
          <a:off x="6619182" y="2062129"/>
          <a:ext cx="4689680" cy="2531641"/>
        </p:xfrm>
        <a:graphic>
          <a:graphicData uri="http://schemas.openxmlformats.org/drawingml/2006/table">
            <a:tbl>
              <a:tblPr/>
              <a:tblGrid>
                <a:gridCol w="2159978"/>
                <a:gridCol w="1264851"/>
                <a:gridCol w="1264851"/>
              </a:tblGrid>
              <a:tr h="37517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ASISTEN AHLI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53.440</a:t>
                      </a:r>
                    </a:p>
                  </a:txBody>
                  <a:tcPr marL="16598" marR="16598" marT="1629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rgbClr val="4F81BD"/>
                          </a:solidFill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17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LEKTOR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49.126</a:t>
                      </a:r>
                    </a:p>
                  </a:txBody>
                  <a:tcPr marL="16598" marR="16598" marT="1629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rgbClr val="C0504D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17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LEKTOR KEPALA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29.180</a:t>
                      </a:r>
                    </a:p>
                  </a:txBody>
                  <a:tcPr marL="16598" marR="16598" marT="1629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rgbClr val="9BBB59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17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GURU BESAR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5.222</a:t>
                      </a:r>
                    </a:p>
                  </a:txBody>
                  <a:tcPr marL="16598" marR="16598" marT="1629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1" i="0" u="none" strike="noStrike" dirty="0">
                          <a:solidFill>
                            <a:srgbClr val="8064A2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09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4BACC6"/>
                          </a:solidFill>
                          <a:effectLst/>
                          <a:latin typeface="Calibri"/>
                        </a:rPr>
                        <a:t>BELUM MEMILIKI JABATAN AKADEMIK</a:t>
                      </a:r>
                    </a:p>
                  </a:txBody>
                  <a:tcPr marL="16598" marR="16598" marT="162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1" i="0" u="none" strike="noStrike" dirty="0" smtClean="0">
                          <a:solidFill>
                            <a:srgbClr val="4BACC6"/>
                          </a:solidFill>
                          <a:effectLst/>
                          <a:latin typeface="Calibri"/>
                        </a:rPr>
                        <a:t>108.951</a:t>
                      </a:r>
                      <a:endParaRPr lang="is-IS" sz="2000" b="1" i="0" u="none" strike="noStrike" dirty="0">
                        <a:solidFill>
                          <a:srgbClr val="4BACC6"/>
                        </a:solidFill>
                        <a:effectLst/>
                        <a:latin typeface="Calibri"/>
                      </a:endParaRPr>
                    </a:p>
                  </a:txBody>
                  <a:tcPr marL="16598" marR="16598" marT="162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i="0" u="none" strike="noStrike" dirty="0">
                          <a:solidFill>
                            <a:srgbClr val="4BACC6"/>
                          </a:solidFill>
                          <a:effectLst/>
                          <a:latin typeface="Calibri"/>
                        </a:rPr>
                        <a:t>44%</a:t>
                      </a:r>
                    </a:p>
                  </a:txBody>
                  <a:tcPr marL="16598" marR="16598" marT="162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5126" name="TextBox 44"/>
          <p:cNvSpPr txBox="1">
            <a:spLocks noChangeArrowheads="1"/>
          </p:cNvSpPr>
          <p:nvPr/>
        </p:nvSpPr>
        <p:spPr bwMode="auto">
          <a:xfrm>
            <a:off x="6619182" y="5394754"/>
            <a:ext cx="2393914" cy="48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11437" tIns="55718" rIns="111437" bIns="55718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Total    245.919</a:t>
            </a:r>
          </a:p>
        </p:txBody>
      </p:sp>
      <p:sp>
        <p:nvSpPr>
          <p:cNvPr id="45130" name="Slide Number Placeholder 1"/>
          <p:cNvSpPr txBox="1">
            <a:spLocks/>
          </p:cNvSpPr>
          <p:nvPr/>
        </p:nvSpPr>
        <p:spPr bwMode="auto">
          <a:xfrm>
            <a:off x="11308862" y="6305184"/>
            <a:ext cx="689708" cy="35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/>
          <a:lstStyle/>
          <a:p>
            <a:pPr algn="r"/>
            <a:fld id="{158CE6BB-7A1D-46F8-BF5E-8CA45CF8B2FC}" type="slidenum">
              <a:rPr lang="id-ID" sz="1662"/>
              <a:pPr algn="r"/>
              <a:t>7</a:t>
            </a:fld>
            <a:endParaRPr lang="id-ID" sz="1662"/>
          </a:p>
        </p:txBody>
      </p:sp>
      <p:sp>
        <p:nvSpPr>
          <p:cNvPr id="45132" name="Subtitle 2"/>
          <p:cNvSpPr txBox="1">
            <a:spLocks/>
          </p:cNvSpPr>
          <p:nvPr/>
        </p:nvSpPr>
        <p:spPr bwMode="auto">
          <a:xfrm>
            <a:off x="6496926" y="6137692"/>
            <a:ext cx="3496160" cy="32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437" tIns="55718" rIns="111437" bIns="55718"/>
          <a:lstStyle/>
          <a:p>
            <a:pPr algn="ctr" defTabSz="474894">
              <a:spcBef>
                <a:spcPct val="20000"/>
              </a:spcBef>
            </a:pPr>
            <a:r>
              <a:rPr lang="en-US" sz="1400" b="1" dirty="0"/>
              <a:t>3 SEPTEMBER 2017 SUMBER PD DIKTI</a:t>
            </a:r>
          </a:p>
        </p:txBody>
      </p:sp>
    </p:spTree>
    <p:extLst>
      <p:ext uri="{BB962C8B-B14F-4D97-AF65-F5344CB8AC3E}">
        <p14:creationId xmlns:p14="http://schemas.microsoft.com/office/powerpoint/2010/main" val="19872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4"/>
          <p:cNvSpPr txBox="1">
            <a:spLocks noChangeArrowheads="1"/>
          </p:cNvSpPr>
          <p:nvPr/>
        </p:nvSpPr>
        <p:spPr bwMode="auto">
          <a:xfrm>
            <a:off x="777633" y="248997"/>
            <a:ext cx="10798908" cy="826366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</p:spPr>
        <p:txBody>
          <a:bodyPr lIns="94965" tIns="47483" rIns="94965" bIns="47483">
            <a:spAutoFit/>
          </a:bodyPr>
          <a:lstStyle/>
          <a:p>
            <a:pPr algn="ctr"/>
            <a:r>
              <a:rPr lang="en-US" sz="2285" b="1"/>
              <a:t>PERKEMBANGAN JUMLAH DOSEN DI LINGKUNGAN KEMRISTEKDIKTI </a:t>
            </a:r>
          </a:p>
          <a:p>
            <a:pPr algn="ctr"/>
            <a:r>
              <a:rPr lang="en-US" sz="2285" b="1"/>
              <a:t>BERDASARKAN </a:t>
            </a:r>
            <a:r>
              <a:rPr lang="en-US" sz="2285" b="1">
                <a:solidFill>
                  <a:srgbClr val="0000FF"/>
                </a:solidFill>
              </a:rPr>
              <a:t>JABATAN FUNGSIONAL DOSEN</a:t>
            </a:r>
          </a:p>
        </p:txBody>
      </p:sp>
      <p:sp>
        <p:nvSpPr>
          <p:cNvPr id="47106" name="TextBox 5"/>
          <p:cNvSpPr txBox="1">
            <a:spLocks noChangeArrowheads="1"/>
          </p:cNvSpPr>
          <p:nvPr/>
        </p:nvSpPr>
        <p:spPr bwMode="auto">
          <a:xfrm>
            <a:off x="3806093" y="954799"/>
            <a:ext cx="4908061" cy="3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>
            <a:spAutoFit/>
          </a:bodyPr>
          <a:lstStyle/>
          <a:p>
            <a:pPr algn="ctr"/>
            <a:r>
              <a:rPr lang="en-US" sz="1454" i="1"/>
              <a:t>Data per tanggal 3 September 2017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1664740" y="1237047"/>
          <a:ext cx="8749262" cy="3413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28463" y="4787631"/>
          <a:ext cx="5503985" cy="2053904"/>
        </p:xfrm>
        <a:graphic>
          <a:graphicData uri="http://schemas.openxmlformats.org/drawingml/2006/table">
            <a:tbl>
              <a:tblPr/>
              <a:tblGrid>
                <a:gridCol w="1100016"/>
                <a:gridCol w="1101969"/>
                <a:gridCol w="1100015"/>
                <a:gridCol w="1100016"/>
                <a:gridCol w="1101969"/>
              </a:tblGrid>
              <a:tr h="2260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 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2014/2015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2015/2016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2016/2017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2017/2018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2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Asisten Ahli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41.083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43.004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48.226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53.440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2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Lektor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41.981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43.629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46.692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49.126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2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Lektor Kepala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28.235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28.680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29.044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29.180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2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Profesor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4.509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4.668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5.056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5.222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45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Belum memiliki jabatn akademik</a:t>
                      </a:r>
                    </a:p>
                  </a:txBody>
                  <a:tcPr marL="16933" marR="16933" marT="166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933" marR="16933" marT="166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933" marR="16933" marT="166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16933" marR="16933" marT="166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108.951</a:t>
                      </a:r>
                    </a:p>
                  </a:txBody>
                  <a:tcPr marL="16933" marR="16933" marT="16619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5593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TOTAL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115.808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119.981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129.018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245.919</a:t>
                      </a:r>
                    </a:p>
                  </a:txBody>
                  <a:tcPr marL="16933" marR="16933" marT="1661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58" name="Slide Number Placeholder 1"/>
          <p:cNvSpPr txBox="1">
            <a:spLocks/>
          </p:cNvSpPr>
          <p:nvPr/>
        </p:nvSpPr>
        <p:spPr bwMode="auto">
          <a:xfrm>
            <a:off x="11308862" y="6305184"/>
            <a:ext cx="689708" cy="35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965" tIns="47483" rIns="94965" bIns="47483"/>
          <a:lstStyle/>
          <a:p>
            <a:pPr algn="r"/>
            <a:fld id="{C29B0DBB-2D0D-494F-AEAE-B8933185F620}" type="slidenum">
              <a:rPr lang="id-ID" sz="1662"/>
              <a:pPr algn="r"/>
              <a:t>8</a:t>
            </a:fld>
            <a:endParaRPr lang="id-ID" sz="1662"/>
          </a:p>
        </p:txBody>
      </p:sp>
    </p:spTree>
    <p:extLst>
      <p:ext uri="{BB962C8B-B14F-4D97-AF65-F5344CB8AC3E}">
        <p14:creationId xmlns:p14="http://schemas.microsoft.com/office/powerpoint/2010/main" val="190055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7100237"/>
              </p:ext>
            </p:extLst>
          </p:nvPr>
        </p:nvGraphicFramePr>
        <p:xfrm>
          <a:off x="1763487" y="619148"/>
          <a:ext cx="9122229" cy="4657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90417"/>
              </p:ext>
            </p:extLst>
          </p:nvPr>
        </p:nvGraphicFramePr>
        <p:xfrm>
          <a:off x="5290457" y="5524500"/>
          <a:ext cx="6117777" cy="737078"/>
        </p:xfrm>
        <a:graphic>
          <a:graphicData uri="http://schemas.openxmlformats.org/drawingml/2006/table">
            <a:tbl>
              <a:tblPr/>
              <a:tblGrid>
                <a:gridCol w="2085605"/>
                <a:gridCol w="1008043"/>
                <a:gridCol w="1008043"/>
                <a:gridCol w="1008043"/>
                <a:gridCol w="1008043"/>
              </a:tblGrid>
              <a:tr h="181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2014/2015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2015/2016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2016/2017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2017/2018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Profesor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4509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4668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5056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5222</a:t>
                      </a:r>
                    </a:p>
                  </a:txBody>
                  <a:tcPr marL="12700" marR="12700" marT="124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301</TotalTime>
  <Words>3673</Words>
  <Application>Microsoft Macintosh PowerPoint</Application>
  <PresentationFormat>Widescreen</PresentationFormat>
  <Paragraphs>1281</Paragraphs>
  <Slides>58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Arial Unicode MS</vt:lpstr>
      <vt:lpstr>Calibri</vt:lpstr>
      <vt:lpstr>Century Gothic</vt:lpstr>
      <vt:lpstr>Montserrat</vt:lpstr>
      <vt:lpstr>Montserrat Light</vt:lpstr>
      <vt:lpstr>MS PGothic</vt:lpstr>
      <vt:lpstr>Times New Roman</vt:lpstr>
      <vt:lpstr>Wingdings</vt:lpstr>
      <vt:lpstr>Wingdings 3</vt:lpstr>
      <vt:lpstr>Arial</vt:lpstr>
      <vt:lpstr>Wisp</vt:lpstr>
      <vt:lpstr>Excel.Chart.8</vt:lpstr>
      <vt:lpstr>PENGEMBANGAN KARIR JABATAN AKADEMIK DOSEN </vt:lpstr>
      <vt:lpstr>Excellent university</vt:lpstr>
      <vt:lpstr>RENSTRA KEMRISTEKDIKTI 2015 - 2019</vt:lpstr>
      <vt:lpstr>Problema SDM PT di Indonesia</vt:lpstr>
      <vt:lpstr>KONDISI DOSEN NASIONAL SAAT INI</vt:lpstr>
      <vt:lpstr>PowerPoint Presentation</vt:lpstr>
      <vt:lpstr>KONDISI DOSEN NASIONAL SAAT INI</vt:lpstr>
      <vt:lpstr>PowerPoint Presentation</vt:lpstr>
      <vt:lpstr>PowerPoint Presentation</vt:lpstr>
      <vt:lpstr>20 PT Terbanyak Usul Profesor (Kenaikan Jabatan/Pangkat) Disetujui Tahun 2016</vt:lpstr>
      <vt:lpstr>Urutan 20 PT Teratas Usulan Kenaikan Jabatan Akademik/Pangkat GB yang Disetujui </vt:lpstr>
      <vt:lpstr>PowerPoint Presentation</vt:lpstr>
      <vt:lpstr>PowerPoint Presentation</vt:lpstr>
      <vt:lpstr>Tata Kelola Layanan Kenaikan Jabatan Akademik Dosen</vt:lpstr>
      <vt:lpstr>Tata Kelola Layanan Kenaikan Jabatan Akademik</vt:lpstr>
      <vt:lpstr>  KENAIKAN KARIER  JABATAN  AKADEMIK DOSEN</vt:lpstr>
      <vt:lpstr>Asisten Ahli ke Lektor  </vt:lpstr>
      <vt:lpstr>Lektor ke Lektor Kepala</vt:lpstr>
      <vt:lpstr>Lektor Kepala ke Profesor (Reguler)</vt:lpstr>
      <vt:lpstr>Lektor Kepala ke Profesor (Reguler)</vt:lpstr>
      <vt:lpstr>Lektor Kepala ke Profesor (Reguler)</vt:lpstr>
      <vt:lpstr>Kenaikan Jabatan  melalui  Loncat Jabatan</vt:lpstr>
      <vt:lpstr>Asisten Ahli ke Lektor Kepala</vt:lpstr>
      <vt:lpstr>Lektor ke Profesor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Upaya Jika Tidak Puas terhadap  Hasil Penilaian Tim PJA</vt:lpstr>
      <vt:lpstr>Indikator Jurnal Internasional/ Jurnal Internasional Bereputasi</vt:lpstr>
      <vt:lpstr>Indikator Jurnal Internasional/ Jurnal Internasional Bereputasi</vt:lpstr>
      <vt:lpstr>Peningkatan Publikasi Internasional Terindeks 2015-2017 </vt:lpstr>
      <vt:lpstr>PowerPoint Presentation</vt:lpstr>
      <vt:lpstr>How to perform due diligence before submitting to a journal or publisher  </vt:lpstr>
      <vt:lpstr> How to perform due diligence before submitting to a journal or publisher (Continued)  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PENINGKATAN PRODUKTIVITAS KINERJA LEKTOR KEPALA DAN PROFESOR BAGI REPUTASI UNNES MENUJU WCU</dc:title>
  <dc:creator>bunyamin bunyamin</dc:creator>
  <cp:lastModifiedBy>bunyamin bunyamin</cp:lastModifiedBy>
  <cp:revision>29</cp:revision>
  <dcterms:created xsi:type="dcterms:W3CDTF">2017-11-13T15:32:35Z</dcterms:created>
  <dcterms:modified xsi:type="dcterms:W3CDTF">2018-02-15T02:54:54Z</dcterms:modified>
</cp:coreProperties>
</file>