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63"/>
  </p:notesMasterIdLst>
  <p:sldIdLst>
    <p:sldId id="256" r:id="rId3"/>
    <p:sldId id="303" r:id="rId4"/>
    <p:sldId id="300" r:id="rId5"/>
    <p:sldId id="297" r:id="rId6"/>
    <p:sldId id="296" r:id="rId7"/>
    <p:sldId id="298" r:id="rId8"/>
    <p:sldId id="299" r:id="rId9"/>
    <p:sldId id="301" r:id="rId10"/>
    <p:sldId id="314" r:id="rId11"/>
    <p:sldId id="313" r:id="rId12"/>
    <p:sldId id="311" r:id="rId13"/>
    <p:sldId id="312" r:id="rId14"/>
    <p:sldId id="315" r:id="rId15"/>
    <p:sldId id="287" r:id="rId16"/>
    <p:sldId id="288" r:id="rId17"/>
    <p:sldId id="289" r:id="rId18"/>
    <p:sldId id="304" r:id="rId19"/>
    <p:sldId id="305" r:id="rId20"/>
    <p:sldId id="306" r:id="rId21"/>
    <p:sldId id="307" r:id="rId22"/>
    <p:sldId id="308" r:id="rId23"/>
    <p:sldId id="290" r:id="rId24"/>
    <p:sldId id="291" r:id="rId25"/>
    <p:sldId id="292" r:id="rId26"/>
    <p:sldId id="309" r:id="rId27"/>
    <p:sldId id="310" r:id="rId28"/>
    <p:sldId id="293" r:id="rId29"/>
    <p:sldId id="294" r:id="rId30"/>
    <p:sldId id="295" r:id="rId31"/>
    <p:sldId id="284" r:id="rId32"/>
    <p:sldId id="278" r:id="rId33"/>
    <p:sldId id="280" r:id="rId34"/>
    <p:sldId id="279" r:id="rId35"/>
    <p:sldId id="281" r:id="rId36"/>
    <p:sldId id="283" r:id="rId37"/>
    <p:sldId id="282" r:id="rId38"/>
    <p:sldId id="286" r:id="rId39"/>
    <p:sldId id="285" r:id="rId40"/>
    <p:sldId id="259" r:id="rId41"/>
    <p:sldId id="260" r:id="rId42"/>
    <p:sldId id="261" r:id="rId43"/>
    <p:sldId id="262" r:id="rId44"/>
    <p:sldId id="263" r:id="rId45"/>
    <p:sldId id="264" r:id="rId46"/>
    <p:sldId id="265" r:id="rId47"/>
    <p:sldId id="266" r:id="rId48"/>
    <p:sldId id="267" r:id="rId49"/>
    <p:sldId id="268" r:id="rId50"/>
    <p:sldId id="269" r:id="rId51"/>
    <p:sldId id="270" r:id="rId52"/>
    <p:sldId id="271" r:id="rId53"/>
    <p:sldId id="272" r:id="rId54"/>
    <p:sldId id="273" r:id="rId55"/>
    <p:sldId id="274" r:id="rId56"/>
    <p:sldId id="275" r:id="rId57"/>
    <p:sldId id="317" r:id="rId58"/>
    <p:sldId id="316" r:id="rId59"/>
    <p:sldId id="319" r:id="rId60"/>
    <p:sldId id="320" r:id="rId61"/>
    <p:sldId id="318" r:id="rId62"/>
  </p:sldIdLst>
  <p:sldSz cx="12573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1" d="100"/>
          <a:sy n="61" d="100"/>
        </p:scale>
        <p:origin x="-870" y="-84"/>
      </p:cViewPr>
      <p:guideLst>
        <p:guide orient="horz" pos="2160"/>
        <p:guide pos="39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diagrams/_rels/data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png"/></Relationships>
</file>

<file path=ppt/diagrams/_rels/drawing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37217F-93F0-448F-B2F9-F82A8854B8A9}"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602834EC-793D-48CA-921B-62D2C4E02F26}">
      <dgm:prSet phldrT="[Text]"/>
      <dgm:spPr>
        <a:solidFill>
          <a:srgbClr val="FFC000"/>
        </a:solidFill>
      </dgm:spPr>
      <dgm:t>
        <a:bodyPr/>
        <a:lstStyle/>
        <a:p>
          <a:r>
            <a:rPr lang="en-US" b="1" dirty="0" smtClean="0">
              <a:solidFill>
                <a:schemeClr val="tx1"/>
              </a:solidFill>
            </a:rPr>
            <a:t>JURNAL INTERNASIONAL</a:t>
          </a:r>
          <a:endParaRPr lang="en-US" b="1" dirty="0">
            <a:solidFill>
              <a:schemeClr val="tx1"/>
            </a:solidFill>
          </a:endParaRPr>
        </a:p>
      </dgm:t>
    </dgm:pt>
    <dgm:pt modelId="{02A04477-0EB3-4869-98A4-C3C78935A92C}" type="parTrans" cxnId="{028A1F3E-5780-4D7A-9098-E88B165CB0A5}">
      <dgm:prSet/>
      <dgm:spPr/>
      <dgm:t>
        <a:bodyPr/>
        <a:lstStyle/>
        <a:p>
          <a:endParaRPr lang="en-US"/>
        </a:p>
      </dgm:t>
    </dgm:pt>
    <dgm:pt modelId="{07EA8741-8E25-4A2A-87F6-5E77FF98FEDE}" type="sibTrans" cxnId="{028A1F3E-5780-4D7A-9098-E88B165CB0A5}">
      <dgm:prSet/>
      <dgm:spPr/>
      <dgm:t>
        <a:bodyPr/>
        <a:lstStyle/>
        <a:p>
          <a:endParaRPr lang="en-US"/>
        </a:p>
      </dgm:t>
    </dgm:pt>
    <dgm:pt modelId="{32EB93D4-CC73-4C60-B2ED-55745BD54A67}">
      <dgm:prSet phldrT="[Text]"/>
      <dgm:spPr>
        <a:solidFill>
          <a:srgbClr val="92D050"/>
        </a:solidFill>
      </dgm:spPr>
      <dgm:t>
        <a:bodyPr/>
        <a:lstStyle/>
        <a:p>
          <a:r>
            <a:rPr lang="en-US" b="1" dirty="0" smtClean="0">
              <a:solidFill>
                <a:schemeClr val="tx1"/>
              </a:solidFill>
            </a:rPr>
            <a:t>JURNAL INTERNASIONAL BEREPUTASI</a:t>
          </a:r>
          <a:endParaRPr lang="en-US" b="1" dirty="0">
            <a:solidFill>
              <a:schemeClr val="tx1"/>
            </a:solidFill>
          </a:endParaRPr>
        </a:p>
      </dgm:t>
    </dgm:pt>
    <dgm:pt modelId="{A32380DA-745B-4E86-8E28-62250D180965}" type="parTrans" cxnId="{15FD4712-86CC-4C44-8CBF-5B81C50A9CB8}">
      <dgm:prSet/>
      <dgm:spPr/>
      <dgm:t>
        <a:bodyPr/>
        <a:lstStyle/>
        <a:p>
          <a:endParaRPr lang="en-US"/>
        </a:p>
      </dgm:t>
    </dgm:pt>
    <dgm:pt modelId="{974FD421-B053-400C-B9B9-6AB77076870C}" type="sibTrans" cxnId="{15FD4712-86CC-4C44-8CBF-5B81C50A9CB8}">
      <dgm:prSet/>
      <dgm:spPr/>
      <dgm:t>
        <a:bodyPr/>
        <a:lstStyle/>
        <a:p>
          <a:endParaRPr lang="en-US"/>
        </a:p>
      </dgm:t>
    </dgm:pt>
    <dgm:pt modelId="{361A72E8-CF3C-4A17-970B-D6598DEBB59A}">
      <dgm:prSet phldrT="[Text]"/>
      <dgm:spPr>
        <a:solidFill>
          <a:srgbClr val="92D050"/>
        </a:solidFill>
      </dgm:spPr>
      <dgm:t>
        <a:bodyPr/>
        <a:lstStyle/>
        <a:p>
          <a:r>
            <a:rPr lang="en-US" b="1" dirty="0" err="1" smtClean="0">
              <a:solidFill>
                <a:schemeClr val="tx1"/>
              </a:solidFill>
            </a:rPr>
            <a:t>Panduan</a:t>
          </a:r>
          <a:r>
            <a:rPr lang="en-US" b="1" dirty="0" smtClean="0">
              <a:solidFill>
                <a:schemeClr val="tx1"/>
              </a:solidFill>
            </a:rPr>
            <a:t> </a:t>
          </a:r>
          <a:r>
            <a:rPr lang="en-US" b="1" dirty="0" err="1" smtClean="0">
              <a:solidFill>
                <a:schemeClr val="tx1"/>
              </a:solidFill>
            </a:rPr>
            <a:t>mencari</a:t>
          </a:r>
          <a:r>
            <a:rPr lang="en-US" b="1" dirty="0" smtClean="0">
              <a:solidFill>
                <a:schemeClr val="tx1"/>
              </a:solidFill>
            </a:rPr>
            <a:t> </a:t>
          </a:r>
          <a:r>
            <a:rPr lang="en-US" b="1" dirty="0" err="1" smtClean="0">
              <a:solidFill>
                <a:schemeClr val="tx1"/>
              </a:solidFill>
            </a:rPr>
            <a:t>jurnal</a:t>
          </a:r>
          <a:r>
            <a:rPr lang="en-US" b="1" dirty="0" smtClean="0">
              <a:solidFill>
                <a:schemeClr val="tx1"/>
              </a:solidFill>
            </a:rPr>
            <a:t> </a:t>
          </a:r>
          <a:r>
            <a:rPr lang="en-US" b="1" dirty="0" err="1" smtClean="0">
              <a:solidFill>
                <a:schemeClr val="tx1"/>
              </a:solidFill>
            </a:rPr>
            <a:t>internasional</a:t>
          </a:r>
          <a:endParaRPr lang="en-US" b="1" dirty="0">
            <a:solidFill>
              <a:schemeClr val="tx1"/>
            </a:solidFill>
          </a:endParaRPr>
        </a:p>
      </dgm:t>
    </dgm:pt>
    <dgm:pt modelId="{0516E76C-4052-4648-BB1A-732A3791EAF0}" type="parTrans" cxnId="{CACA9431-C7A8-459A-9797-4DA1A90BFE34}">
      <dgm:prSet/>
      <dgm:spPr/>
      <dgm:t>
        <a:bodyPr/>
        <a:lstStyle/>
        <a:p>
          <a:endParaRPr lang="en-US"/>
        </a:p>
      </dgm:t>
    </dgm:pt>
    <dgm:pt modelId="{DD4D4B80-A37D-416B-85ED-3423FD3E0D7C}" type="sibTrans" cxnId="{CACA9431-C7A8-459A-9797-4DA1A90BFE34}">
      <dgm:prSet/>
      <dgm:spPr/>
      <dgm:t>
        <a:bodyPr/>
        <a:lstStyle/>
        <a:p>
          <a:endParaRPr lang="en-US"/>
        </a:p>
      </dgm:t>
    </dgm:pt>
    <dgm:pt modelId="{AEBAE919-92F7-40B1-9EC8-1301CB502780}">
      <dgm:prSet phldrT="[Text]"/>
      <dgm:spPr>
        <a:solidFill>
          <a:srgbClr val="92D050"/>
        </a:solidFill>
      </dgm:spPr>
      <dgm:t>
        <a:bodyPr/>
        <a:lstStyle/>
        <a:p>
          <a:r>
            <a:rPr lang="en-US" b="1" dirty="0" err="1" smtClean="0">
              <a:solidFill>
                <a:schemeClr val="tx1"/>
              </a:solidFill>
            </a:rPr>
            <a:t>Panduan</a:t>
          </a:r>
          <a:r>
            <a:rPr lang="en-US" b="1" dirty="0" smtClean="0">
              <a:solidFill>
                <a:schemeClr val="tx1"/>
              </a:solidFill>
            </a:rPr>
            <a:t> </a:t>
          </a:r>
          <a:r>
            <a:rPr lang="en-US" b="1" dirty="0" err="1" smtClean="0">
              <a:solidFill>
                <a:schemeClr val="tx1"/>
              </a:solidFill>
            </a:rPr>
            <a:t>mencari</a:t>
          </a:r>
          <a:r>
            <a:rPr lang="en-US" b="1" dirty="0" smtClean="0">
              <a:solidFill>
                <a:schemeClr val="tx1"/>
              </a:solidFill>
            </a:rPr>
            <a:t> </a:t>
          </a:r>
          <a:r>
            <a:rPr lang="en-US" b="1" dirty="0" err="1" smtClean="0">
              <a:solidFill>
                <a:schemeClr val="tx1"/>
              </a:solidFill>
            </a:rPr>
            <a:t>konferensi</a:t>
          </a:r>
          <a:r>
            <a:rPr lang="en-US" b="1" dirty="0" smtClean="0">
              <a:solidFill>
                <a:schemeClr val="tx1"/>
              </a:solidFill>
            </a:rPr>
            <a:t> </a:t>
          </a:r>
          <a:r>
            <a:rPr lang="en-US" b="1" dirty="0" err="1" smtClean="0">
              <a:solidFill>
                <a:schemeClr val="tx1"/>
              </a:solidFill>
            </a:rPr>
            <a:t>internasional</a:t>
          </a:r>
          <a:endParaRPr lang="en-US" b="1" dirty="0">
            <a:solidFill>
              <a:schemeClr val="tx1"/>
            </a:solidFill>
          </a:endParaRPr>
        </a:p>
      </dgm:t>
    </dgm:pt>
    <dgm:pt modelId="{19AECF10-867A-407C-845D-073E6F0CF51C}" type="parTrans" cxnId="{1EC04DEB-7F59-4276-A900-197E20E04770}">
      <dgm:prSet/>
      <dgm:spPr/>
      <dgm:t>
        <a:bodyPr/>
        <a:lstStyle/>
        <a:p>
          <a:endParaRPr lang="en-US"/>
        </a:p>
      </dgm:t>
    </dgm:pt>
    <dgm:pt modelId="{68A24832-6F02-46FA-B7D5-60C67B6C0A83}" type="sibTrans" cxnId="{1EC04DEB-7F59-4276-A900-197E20E04770}">
      <dgm:prSet/>
      <dgm:spPr/>
      <dgm:t>
        <a:bodyPr/>
        <a:lstStyle/>
        <a:p>
          <a:endParaRPr lang="en-US"/>
        </a:p>
      </dgm:t>
    </dgm:pt>
    <dgm:pt modelId="{44081AF2-D27F-4790-9F1E-A1D2485696D9}">
      <dgm:prSet phldrT="[Text]"/>
      <dgm:spPr>
        <a:solidFill>
          <a:srgbClr val="92D050"/>
        </a:solidFill>
      </dgm:spPr>
      <dgm:t>
        <a:bodyPr/>
        <a:lstStyle/>
        <a:p>
          <a:r>
            <a:rPr lang="en-US" b="1" dirty="0" err="1" smtClean="0">
              <a:solidFill>
                <a:schemeClr val="tx1"/>
              </a:solidFill>
            </a:rPr>
            <a:t>Kesesuain</a:t>
          </a:r>
          <a:r>
            <a:rPr lang="en-US" b="1" dirty="0" smtClean="0">
              <a:solidFill>
                <a:schemeClr val="tx1"/>
              </a:solidFill>
            </a:rPr>
            <a:t> </a:t>
          </a:r>
          <a:r>
            <a:rPr lang="en-US" b="1" dirty="0" err="1" smtClean="0">
              <a:solidFill>
                <a:schemeClr val="tx1"/>
              </a:solidFill>
            </a:rPr>
            <a:t>usulan</a:t>
          </a:r>
          <a:r>
            <a:rPr lang="en-US" b="1" dirty="0" smtClean="0">
              <a:solidFill>
                <a:schemeClr val="tx1"/>
              </a:solidFill>
            </a:rPr>
            <a:t> GB </a:t>
          </a:r>
          <a:r>
            <a:rPr lang="en-US" b="1" dirty="0" err="1" smtClean="0">
              <a:solidFill>
                <a:schemeClr val="tx1"/>
              </a:solidFill>
            </a:rPr>
            <a:t>dengan</a:t>
          </a:r>
          <a:r>
            <a:rPr lang="en-US" b="1" dirty="0" smtClean="0">
              <a:solidFill>
                <a:schemeClr val="tx1"/>
              </a:solidFill>
            </a:rPr>
            <a:t> </a:t>
          </a:r>
          <a:r>
            <a:rPr lang="en-US" b="1" dirty="0" err="1" smtClean="0">
              <a:solidFill>
                <a:schemeClr val="tx1"/>
              </a:solidFill>
            </a:rPr>
            <a:t>ijasah</a:t>
          </a:r>
          <a:r>
            <a:rPr lang="en-US" b="1" dirty="0" smtClean="0">
              <a:solidFill>
                <a:schemeClr val="tx1"/>
              </a:solidFill>
            </a:rPr>
            <a:t> S3</a:t>
          </a:r>
          <a:endParaRPr lang="en-US" b="1" dirty="0">
            <a:solidFill>
              <a:schemeClr val="tx1"/>
            </a:solidFill>
          </a:endParaRPr>
        </a:p>
      </dgm:t>
    </dgm:pt>
    <dgm:pt modelId="{1D63110E-6814-4D59-8249-ADB896EF208D}" type="parTrans" cxnId="{2D1D985A-AD83-42D1-96D6-FB9E5C3122D2}">
      <dgm:prSet/>
      <dgm:spPr/>
      <dgm:t>
        <a:bodyPr/>
        <a:lstStyle/>
        <a:p>
          <a:endParaRPr lang="en-US"/>
        </a:p>
      </dgm:t>
    </dgm:pt>
    <dgm:pt modelId="{0A6BDF32-B3A4-4771-97E8-DAAD9D075D77}" type="sibTrans" cxnId="{2D1D985A-AD83-42D1-96D6-FB9E5C3122D2}">
      <dgm:prSet/>
      <dgm:spPr/>
      <dgm:t>
        <a:bodyPr/>
        <a:lstStyle/>
        <a:p>
          <a:endParaRPr lang="en-US"/>
        </a:p>
      </dgm:t>
    </dgm:pt>
    <dgm:pt modelId="{FB78CEE5-8605-4947-BCCF-CD269CDCD784}" type="pres">
      <dgm:prSet presAssocID="{6D37217F-93F0-448F-B2F9-F82A8854B8A9}" presName="Name0" presStyleCnt="0">
        <dgm:presLayoutVars>
          <dgm:chMax val="7"/>
          <dgm:chPref val="7"/>
          <dgm:dir/>
        </dgm:presLayoutVars>
      </dgm:prSet>
      <dgm:spPr/>
      <dgm:t>
        <a:bodyPr/>
        <a:lstStyle/>
        <a:p>
          <a:endParaRPr lang="en-US"/>
        </a:p>
      </dgm:t>
    </dgm:pt>
    <dgm:pt modelId="{BAF2ACAC-D3CF-4EBD-9046-BF7AFB2F9BDA}" type="pres">
      <dgm:prSet presAssocID="{6D37217F-93F0-448F-B2F9-F82A8854B8A9}" presName="Name1" presStyleCnt="0"/>
      <dgm:spPr/>
    </dgm:pt>
    <dgm:pt modelId="{82C3D21F-1C2F-4B90-8214-82A92D4546F5}" type="pres">
      <dgm:prSet presAssocID="{6D37217F-93F0-448F-B2F9-F82A8854B8A9}" presName="cycle" presStyleCnt="0"/>
      <dgm:spPr/>
    </dgm:pt>
    <dgm:pt modelId="{33AD2FBA-0B15-4337-ACDF-4EAF23A95270}" type="pres">
      <dgm:prSet presAssocID="{6D37217F-93F0-448F-B2F9-F82A8854B8A9}" presName="srcNode" presStyleLbl="node1" presStyleIdx="0" presStyleCnt="5"/>
      <dgm:spPr/>
    </dgm:pt>
    <dgm:pt modelId="{72FB82A6-FE3A-4587-8F10-5BFFA74D4440}" type="pres">
      <dgm:prSet presAssocID="{6D37217F-93F0-448F-B2F9-F82A8854B8A9}" presName="conn" presStyleLbl="parChTrans1D2" presStyleIdx="0" presStyleCnt="1"/>
      <dgm:spPr/>
      <dgm:t>
        <a:bodyPr/>
        <a:lstStyle/>
        <a:p>
          <a:endParaRPr lang="en-US"/>
        </a:p>
      </dgm:t>
    </dgm:pt>
    <dgm:pt modelId="{2E37C7C4-DD10-476F-BD90-D213155F3A6A}" type="pres">
      <dgm:prSet presAssocID="{6D37217F-93F0-448F-B2F9-F82A8854B8A9}" presName="extraNode" presStyleLbl="node1" presStyleIdx="0" presStyleCnt="5"/>
      <dgm:spPr/>
    </dgm:pt>
    <dgm:pt modelId="{3E893703-9BC9-4A2F-B44C-2B063AC9AEDE}" type="pres">
      <dgm:prSet presAssocID="{6D37217F-93F0-448F-B2F9-F82A8854B8A9}" presName="dstNode" presStyleLbl="node1" presStyleIdx="0" presStyleCnt="5"/>
      <dgm:spPr/>
    </dgm:pt>
    <dgm:pt modelId="{7219A9FB-43DD-4A58-B65D-B2D2213468B5}" type="pres">
      <dgm:prSet presAssocID="{602834EC-793D-48CA-921B-62D2C4E02F26}" presName="text_1" presStyleLbl="node1" presStyleIdx="0" presStyleCnt="5">
        <dgm:presLayoutVars>
          <dgm:bulletEnabled val="1"/>
        </dgm:presLayoutVars>
      </dgm:prSet>
      <dgm:spPr/>
      <dgm:t>
        <a:bodyPr/>
        <a:lstStyle/>
        <a:p>
          <a:endParaRPr lang="en-US"/>
        </a:p>
      </dgm:t>
    </dgm:pt>
    <dgm:pt modelId="{2A5AE1CC-AD66-4EBD-A56F-0C54577D5034}" type="pres">
      <dgm:prSet presAssocID="{602834EC-793D-48CA-921B-62D2C4E02F26}" presName="accent_1" presStyleCnt="0"/>
      <dgm:spPr/>
    </dgm:pt>
    <dgm:pt modelId="{A9D7042D-6E2D-46D6-A374-F4E0B4E71707}" type="pres">
      <dgm:prSet presAssocID="{602834EC-793D-48CA-921B-62D2C4E02F26}" presName="accentRepeatNode" presStyleLbl="solidFgAcc1" presStyleIdx="0" presStyleCnt="5" custLinFactNeighborX="2341" custLinFactNeighborY="5635"/>
      <dgm:spPr/>
    </dgm:pt>
    <dgm:pt modelId="{A24D0EFF-B19B-4287-ABD8-8AC846FD4E75}" type="pres">
      <dgm:prSet presAssocID="{32EB93D4-CC73-4C60-B2ED-55745BD54A67}" presName="text_2" presStyleLbl="node1" presStyleIdx="1" presStyleCnt="5" custLinFactNeighborX="2136">
        <dgm:presLayoutVars>
          <dgm:bulletEnabled val="1"/>
        </dgm:presLayoutVars>
      </dgm:prSet>
      <dgm:spPr/>
      <dgm:t>
        <a:bodyPr/>
        <a:lstStyle/>
        <a:p>
          <a:endParaRPr lang="en-US"/>
        </a:p>
      </dgm:t>
    </dgm:pt>
    <dgm:pt modelId="{F9D85CCE-62AD-4FC8-9F50-836ABDA9F7B6}" type="pres">
      <dgm:prSet presAssocID="{32EB93D4-CC73-4C60-B2ED-55745BD54A67}" presName="accent_2" presStyleCnt="0"/>
      <dgm:spPr/>
    </dgm:pt>
    <dgm:pt modelId="{D1A9B64D-CFB0-4476-8BC5-595DF9880CF2}" type="pres">
      <dgm:prSet presAssocID="{32EB93D4-CC73-4C60-B2ED-55745BD54A67}" presName="accentRepeatNode" presStyleLbl="solidFgAcc1" presStyleIdx="1" presStyleCnt="5" custLinFactNeighborX="-15130" custLinFactNeighborY="5982"/>
      <dgm:spPr>
        <a:blipFill rotWithShape="0">
          <a:blip xmlns:r="http://schemas.openxmlformats.org/officeDocument/2006/relationships" r:embed="rId1"/>
          <a:stretch>
            <a:fillRect/>
          </a:stretch>
        </a:blipFill>
      </dgm:spPr>
      <dgm:t>
        <a:bodyPr/>
        <a:lstStyle/>
        <a:p>
          <a:endParaRPr lang="en-US"/>
        </a:p>
      </dgm:t>
    </dgm:pt>
    <dgm:pt modelId="{720FE278-575D-4554-853E-E50737BD48F7}" type="pres">
      <dgm:prSet presAssocID="{361A72E8-CF3C-4A17-970B-D6598DEBB59A}" presName="text_3" presStyleLbl="node1" presStyleIdx="2" presStyleCnt="5">
        <dgm:presLayoutVars>
          <dgm:bulletEnabled val="1"/>
        </dgm:presLayoutVars>
      </dgm:prSet>
      <dgm:spPr/>
      <dgm:t>
        <a:bodyPr/>
        <a:lstStyle/>
        <a:p>
          <a:endParaRPr lang="en-US"/>
        </a:p>
      </dgm:t>
    </dgm:pt>
    <dgm:pt modelId="{B5B1BBDD-6F6A-491E-B93B-AF1D13A9FE9E}" type="pres">
      <dgm:prSet presAssocID="{361A72E8-CF3C-4A17-970B-D6598DEBB59A}" presName="accent_3" presStyleCnt="0"/>
      <dgm:spPr/>
    </dgm:pt>
    <dgm:pt modelId="{C5D671DE-9EE7-414D-9C5F-67AC9DF2813F}" type="pres">
      <dgm:prSet presAssocID="{361A72E8-CF3C-4A17-970B-D6598DEBB59A}" presName="accentRepeatNode" presStyleLbl="solidFgAcc1" presStyleIdx="2" presStyleCnt="5"/>
      <dgm:spPr/>
    </dgm:pt>
    <dgm:pt modelId="{7E2967B5-2DC9-4610-B1F2-9A6B646608AC}" type="pres">
      <dgm:prSet presAssocID="{AEBAE919-92F7-40B1-9EC8-1301CB502780}" presName="text_4" presStyleLbl="node1" presStyleIdx="3" presStyleCnt="5">
        <dgm:presLayoutVars>
          <dgm:bulletEnabled val="1"/>
        </dgm:presLayoutVars>
      </dgm:prSet>
      <dgm:spPr/>
      <dgm:t>
        <a:bodyPr/>
        <a:lstStyle/>
        <a:p>
          <a:endParaRPr lang="en-US"/>
        </a:p>
      </dgm:t>
    </dgm:pt>
    <dgm:pt modelId="{D239062F-2488-4B60-BA11-899B91CD3217}" type="pres">
      <dgm:prSet presAssocID="{AEBAE919-92F7-40B1-9EC8-1301CB502780}" presName="accent_4" presStyleCnt="0"/>
      <dgm:spPr/>
    </dgm:pt>
    <dgm:pt modelId="{FB7458CF-20B0-48C5-B2EE-248C5ACF9132}" type="pres">
      <dgm:prSet presAssocID="{AEBAE919-92F7-40B1-9EC8-1301CB502780}" presName="accentRepeatNode" presStyleLbl="solidFgAcc1" presStyleIdx="3" presStyleCnt="5"/>
      <dgm:spPr/>
    </dgm:pt>
    <dgm:pt modelId="{41EB9651-27A6-42D5-973C-B7AEF0B487C4}" type="pres">
      <dgm:prSet presAssocID="{44081AF2-D27F-4790-9F1E-A1D2485696D9}" presName="text_5" presStyleLbl="node1" presStyleIdx="4" presStyleCnt="5">
        <dgm:presLayoutVars>
          <dgm:bulletEnabled val="1"/>
        </dgm:presLayoutVars>
      </dgm:prSet>
      <dgm:spPr/>
      <dgm:t>
        <a:bodyPr/>
        <a:lstStyle/>
        <a:p>
          <a:endParaRPr lang="en-US"/>
        </a:p>
      </dgm:t>
    </dgm:pt>
    <dgm:pt modelId="{7656C899-F969-410E-ABC4-207E56B903A5}" type="pres">
      <dgm:prSet presAssocID="{44081AF2-D27F-4790-9F1E-A1D2485696D9}" presName="accent_5" presStyleCnt="0"/>
      <dgm:spPr/>
    </dgm:pt>
    <dgm:pt modelId="{EC32193D-726F-4440-B9ED-7BAEB4FDE09E}" type="pres">
      <dgm:prSet presAssocID="{44081AF2-D27F-4790-9F1E-A1D2485696D9}" presName="accentRepeatNode" presStyleLbl="solidFgAcc1" presStyleIdx="4" presStyleCnt="5"/>
      <dgm:spPr>
        <a:blipFill rotWithShape="0">
          <a:blip xmlns:r="http://schemas.openxmlformats.org/officeDocument/2006/relationships" r:embed="rId2"/>
          <a:stretch>
            <a:fillRect/>
          </a:stretch>
        </a:blipFill>
      </dgm:spPr>
    </dgm:pt>
  </dgm:ptLst>
  <dgm:cxnLst>
    <dgm:cxn modelId="{D2D2DCA6-79B8-4051-9E57-E11C0929839B}" type="presOf" srcId="{32EB93D4-CC73-4C60-B2ED-55745BD54A67}" destId="{A24D0EFF-B19B-4287-ABD8-8AC846FD4E75}" srcOrd="0" destOrd="0" presId="urn:microsoft.com/office/officeart/2008/layout/VerticalCurvedList"/>
    <dgm:cxn modelId="{1EC04DEB-7F59-4276-A900-197E20E04770}" srcId="{6D37217F-93F0-448F-B2F9-F82A8854B8A9}" destId="{AEBAE919-92F7-40B1-9EC8-1301CB502780}" srcOrd="3" destOrd="0" parTransId="{19AECF10-867A-407C-845D-073E6F0CF51C}" sibTransId="{68A24832-6F02-46FA-B7D5-60C67B6C0A83}"/>
    <dgm:cxn modelId="{39173C69-0662-440D-912E-7650A0335EF6}" type="presOf" srcId="{44081AF2-D27F-4790-9F1E-A1D2485696D9}" destId="{41EB9651-27A6-42D5-973C-B7AEF0B487C4}" srcOrd="0" destOrd="0" presId="urn:microsoft.com/office/officeart/2008/layout/VerticalCurvedList"/>
    <dgm:cxn modelId="{E47B8ECD-176B-438E-AEDF-0FAAC89AF041}" type="presOf" srcId="{361A72E8-CF3C-4A17-970B-D6598DEBB59A}" destId="{720FE278-575D-4554-853E-E50737BD48F7}" srcOrd="0" destOrd="0" presId="urn:microsoft.com/office/officeart/2008/layout/VerticalCurvedList"/>
    <dgm:cxn modelId="{00E19D9B-FEF9-4F60-A823-B88CADDB4C26}" type="presOf" srcId="{07EA8741-8E25-4A2A-87F6-5E77FF98FEDE}" destId="{72FB82A6-FE3A-4587-8F10-5BFFA74D4440}" srcOrd="0" destOrd="0" presId="urn:microsoft.com/office/officeart/2008/layout/VerticalCurvedList"/>
    <dgm:cxn modelId="{2D1D985A-AD83-42D1-96D6-FB9E5C3122D2}" srcId="{6D37217F-93F0-448F-B2F9-F82A8854B8A9}" destId="{44081AF2-D27F-4790-9F1E-A1D2485696D9}" srcOrd="4" destOrd="0" parTransId="{1D63110E-6814-4D59-8249-ADB896EF208D}" sibTransId="{0A6BDF32-B3A4-4771-97E8-DAAD9D075D77}"/>
    <dgm:cxn modelId="{D8B1D7B2-2E5C-4B34-897D-B8A408CCCBB2}" type="presOf" srcId="{602834EC-793D-48CA-921B-62D2C4E02F26}" destId="{7219A9FB-43DD-4A58-B65D-B2D2213468B5}" srcOrd="0" destOrd="0" presId="urn:microsoft.com/office/officeart/2008/layout/VerticalCurvedList"/>
    <dgm:cxn modelId="{028A1F3E-5780-4D7A-9098-E88B165CB0A5}" srcId="{6D37217F-93F0-448F-B2F9-F82A8854B8A9}" destId="{602834EC-793D-48CA-921B-62D2C4E02F26}" srcOrd="0" destOrd="0" parTransId="{02A04477-0EB3-4869-98A4-C3C78935A92C}" sibTransId="{07EA8741-8E25-4A2A-87F6-5E77FF98FEDE}"/>
    <dgm:cxn modelId="{CACA9431-C7A8-459A-9797-4DA1A90BFE34}" srcId="{6D37217F-93F0-448F-B2F9-F82A8854B8A9}" destId="{361A72E8-CF3C-4A17-970B-D6598DEBB59A}" srcOrd="2" destOrd="0" parTransId="{0516E76C-4052-4648-BB1A-732A3791EAF0}" sibTransId="{DD4D4B80-A37D-416B-85ED-3423FD3E0D7C}"/>
    <dgm:cxn modelId="{1C5A8017-2125-4A84-A3B6-AE044717E393}" type="presOf" srcId="{6D37217F-93F0-448F-B2F9-F82A8854B8A9}" destId="{FB78CEE5-8605-4947-BCCF-CD269CDCD784}" srcOrd="0" destOrd="0" presId="urn:microsoft.com/office/officeart/2008/layout/VerticalCurvedList"/>
    <dgm:cxn modelId="{15FD4712-86CC-4C44-8CBF-5B81C50A9CB8}" srcId="{6D37217F-93F0-448F-B2F9-F82A8854B8A9}" destId="{32EB93D4-CC73-4C60-B2ED-55745BD54A67}" srcOrd="1" destOrd="0" parTransId="{A32380DA-745B-4E86-8E28-62250D180965}" sibTransId="{974FD421-B053-400C-B9B9-6AB77076870C}"/>
    <dgm:cxn modelId="{E21B5F52-4737-464B-8758-9FB077E1E3E5}" type="presOf" srcId="{AEBAE919-92F7-40B1-9EC8-1301CB502780}" destId="{7E2967B5-2DC9-4610-B1F2-9A6B646608AC}" srcOrd="0" destOrd="0" presId="urn:microsoft.com/office/officeart/2008/layout/VerticalCurvedList"/>
    <dgm:cxn modelId="{5E9702F5-C86D-41B0-B5AA-6F7CD62A2548}" type="presParOf" srcId="{FB78CEE5-8605-4947-BCCF-CD269CDCD784}" destId="{BAF2ACAC-D3CF-4EBD-9046-BF7AFB2F9BDA}" srcOrd="0" destOrd="0" presId="urn:microsoft.com/office/officeart/2008/layout/VerticalCurvedList"/>
    <dgm:cxn modelId="{858BB9C8-35DE-4E03-B4DC-FB729ECCDE33}" type="presParOf" srcId="{BAF2ACAC-D3CF-4EBD-9046-BF7AFB2F9BDA}" destId="{82C3D21F-1C2F-4B90-8214-82A92D4546F5}" srcOrd="0" destOrd="0" presId="urn:microsoft.com/office/officeart/2008/layout/VerticalCurvedList"/>
    <dgm:cxn modelId="{AD2202BA-29F4-4759-BB37-3AB734D3D96D}" type="presParOf" srcId="{82C3D21F-1C2F-4B90-8214-82A92D4546F5}" destId="{33AD2FBA-0B15-4337-ACDF-4EAF23A95270}" srcOrd="0" destOrd="0" presId="urn:microsoft.com/office/officeart/2008/layout/VerticalCurvedList"/>
    <dgm:cxn modelId="{42C7453D-0A9D-416F-9CA3-C4ED61E6044F}" type="presParOf" srcId="{82C3D21F-1C2F-4B90-8214-82A92D4546F5}" destId="{72FB82A6-FE3A-4587-8F10-5BFFA74D4440}" srcOrd="1" destOrd="0" presId="urn:microsoft.com/office/officeart/2008/layout/VerticalCurvedList"/>
    <dgm:cxn modelId="{32C0F3D3-F6B9-47A6-82CD-0670D2F88627}" type="presParOf" srcId="{82C3D21F-1C2F-4B90-8214-82A92D4546F5}" destId="{2E37C7C4-DD10-476F-BD90-D213155F3A6A}" srcOrd="2" destOrd="0" presId="urn:microsoft.com/office/officeart/2008/layout/VerticalCurvedList"/>
    <dgm:cxn modelId="{CB771153-0CA2-49E8-B8EA-5B5E5624ED75}" type="presParOf" srcId="{82C3D21F-1C2F-4B90-8214-82A92D4546F5}" destId="{3E893703-9BC9-4A2F-B44C-2B063AC9AEDE}" srcOrd="3" destOrd="0" presId="urn:microsoft.com/office/officeart/2008/layout/VerticalCurvedList"/>
    <dgm:cxn modelId="{907FC375-1F69-40E4-AF6C-ACD5BD8653D0}" type="presParOf" srcId="{BAF2ACAC-D3CF-4EBD-9046-BF7AFB2F9BDA}" destId="{7219A9FB-43DD-4A58-B65D-B2D2213468B5}" srcOrd="1" destOrd="0" presId="urn:microsoft.com/office/officeart/2008/layout/VerticalCurvedList"/>
    <dgm:cxn modelId="{58D7C33F-0B76-47F7-AEA5-187D471E082E}" type="presParOf" srcId="{BAF2ACAC-D3CF-4EBD-9046-BF7AFB2F9BDA}" destId="{2A5AE1CC-AD66-4EBD-A56F-0C54577D5034}" srcOrd="2" destOrd="0" presId="urn:microsoft.com/office/officeart/2008/layout/VerticalCurvedList"/>
    <dgm:cxn modelId="{735ABACA-1F5D-49C6-960F-860F140F5F60}" type="presParOf" srcId="{2A5AE1CC-AD66-4EBD-A56F-0C54577D5034}" destId="{A9D7042D-6E2D-46D6-A374-F4E0B4E71707}" srcOrd="0" destOrd="0" presId="urn:microsoft.com/office/officeart/2008/layout/VerticalCurvedList"/>
    <dgm:cxn modelId="{03AAE708-2569-40A6-A574-5CBA5EDFE2DA}" type="presParOf" srcId="{BAF2ACAC-D3CF-4EBD-9046-BF7AFB2F9BDA}" destId="{A24D0EFF-B19B-4287-ABD8-8AC846FD4E75}" srcOrd="3" destOrd="0" presId="urn:microsoft.com/office/officeart/2008/layout/VerticalCurvedList"/>
    <dgm:cxn modelId="{7B127AA1-8DE9-4986-A138-5559FE6D1D07}" type="presParOf" srcId="{BAF2ACAC-D3CF-4EBD-9046-BF7AFB2F9BDA}" destId="{F9D85CCE-62AD-4FC8-9F50-836ABDA9F7B6}" srcOrd="4" destOrd="0" presId="urn:microsoft.com/office/officeart/2008/layout/VerticalCurvedList"/>
    <dgm:cxn modelId="{A885F4C2-F88E-428F-8A12-F3BB3C101325}" type="presParOf" srcId="{F9D85CCE-62AD-4FC8-9F50-836ABDA9F7B6}" destId="{D1A9B64D-CFB0-4476-8BC5-595DF9880CF2}" srcOrd="0" destOrd="0" presId="urn:microsoft.com/office/officeart/2008/layout/VerticalCurvedList"/>
    <dgm:cxn modelId="{9ADE737D-5486-420A-949E-C4BEF8E5CDDF}" type="presParOf" srcId="{BAF2ACAC-D3CF-4EBD-9046-BF7AFB2F9BDA}" destId="{720FE278-575D-4554-853E-E50737BD48F7}" srcOrd="5" destOrd="0" presId="urn:microsoft.com/office/officeart/2008/layout/VerticalCurvedList"/>
    <dgm:cxn modelId="{A587306C-0212-44EA-BD0A-432555A39D02}" type="presParOf" srcId="{BAF2ACAC-D3CF-4EBD-9046-BF7AFB2F9BDA}" destId="{B5B1BBDD-6F6A-491E-B93B-AF1D13A9FE9E}" srcOrd="6" destOrd="0" presId="urn:microsoft.com/office/officeart/2008/layout/VerticalCurvedList"/>
    <dgm:cxn modelId="{129F3923-CCB8-4C14-8D76-0B11EEE9D182}" type="presParOf" srcId="{B5B1BBDD-6F6A-491E-B93B-AF1D13A9FE9E}" destId="{C5D671DE-9EE7-414D-9C5F-67AC9DF2813F}" srcOrd="0" destOrd="0" presId="urn:microsoft.com/office/officeart/2008/layout/VerticalCurvedList"/>
    <dgm:cxn modelId="{A638F791-2638-4A7A-B3FB-1E76854B03CE}" type="presParOf" srcId="{BAF2ACAC-D3CF-4EBD-9046-BF7AFB2F9BDA}" destId="{7E2967B5-2DC9-4610-B1F2-9A6B646608AC}" srcOrd="7" destOrd="0" presId="urn:microsoft.com/office/officeart/2008/layout/VerticalCurvedList"/>
    <dgm:cxn modelId="{561A3593-7DCB-4B91-B8A8-8CCCED376E83}" type="presParOf" srcId="{BAF2ACAC-D3CF-4EBD-9046-BF7AFB2F9BDA}" destId="{D239062F-2488-4B60-BA11-899B91CD3217}" srcOrd="8" destOrd="0" presId="urn:microsoft.com/office/officeart/2008/layout/VerticalCurvedList"/>
    <dgm:cxn modelId="{2D027F89-695C-43EA-AF6A-B701F42436B3}" type="presParOf" srcId="{D239062F-2488-4B60-BA11-899B91CD3217}" destId="{FB7458CF-20B0-48C5-B2EE-248C5ACF9132}" srcOrd="0" destOrd="0" presId="urn:microsoft.com/office/officeart/2008/layout/VerticalCurvedList"/>
    <dgm:cxn modelId="{D781E9EA-90E2-4792-90E7-706B1FF5A8D7}" type="presParOf" srcId="{BAF2ACAC-D3CF-4EBD-9046-BF7AFB2F9BDA}" destId="{41EB9651-27A6-42D5-973C-B7AEF0B487C4}" srcOrd="9" destOrd="0" presId="urn:microsoft.com/office/officeart/2008/layout/VerticalCurvedList"/>
    <dgm:cxn modelId="{38B3D7B1-829E-45D5-AE79-D9715D8DA02B}" type="presParOf" srcId="{BAF2ACAC-D3CF-4EBD-9046-BF7AFB2F9BDA}" destId="{7656C899-F969-410E-ABC4-207E56B903A5}" srcOrd="10" destOrd="0" presId="urn:microsoft.com/office/officeart/2008/layout/VerticalCurvedList"/>
    <dgm:cxn modelId="{6BF15062-54C0-441C-86F3-EF61F10922FA}" type="presParOf" srcId="{7656C899-F969-410E-ABC4-207E56B903A5}" destId="{EC32193D-726F-4440-B9ED-7BAEB4FDE09E}"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FB82A6-FE3A-4587-8F10-5BFFA74D4440}">
      <dsp:nvSpPr>
        <dsp:cNvPr id="0" name=""/>
        <dsp:cNvSpPr/>
      </dsp:nvSpPr>
      <dsp:spPr>
        <a:xfrm>
          <a:off x="-6318561" y="-966535"/>
          <a:ext cx="7521072" cy="7521072"/>
        </a:xfrm>
        <a:prstGeom prst="blockArc">
          <a:avLst>
            <a:gd name="adj1" fmla="val 18900000"/>
            <a:gd name="adj2" fmla="val 2700000"/>
            <a:gd name="adj3" fmla="val 287"/>
          </a:avLst>
        </a:pr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219A9FB-43DD-4A58-B65D-B2D2213468B5}">
      <dsp:nvSpPr>
        <dsp:cNvPr id="0" name=""/>
        <dsp:cNvSpPr/>
      </dsp:nvSpPr>
      <dsp:spPr>
        <a:xfrm>
          <a:off x="525365" y="349138"/>
          <a:ext cx="7777378" cy="698723"/>
        </a:xfrm>
        <a:prstGeom prst="rect">
          <a:avLst/>
        </a:prstGeom>
        <a:solidFill>
          <a:srgbClr val="FFC000"/>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4612" tIns="63500" rIns="63500" bIns="63500" numCol="1" spcCol="1270" anchor="ctr" anchorCtr="0">
          <a:noAutofit/>
        </a:bodyPr>
        <a:lstStyle/>
        <a:p>
          <a:pPr lvl="0" algn="l" defTabSz="1111250">
            <a:lnSpc>
              <a:spcPct val="90000"/>
            </a:lnSpc>
            <a:spcBef>
              <a:spcPct val="0"/>
            </a:spcBef>
            <a:spcAft>
              <a:spcPct val="35000"/>
            </a:spcAft>
          </a:pPr>
          <a:r>
            <a:rPr lang="en-US" sz="2500" b="1" kern="1200" dirty="0" smtClean="0">
              <a:solidFill>
                <a:schemeClr val="tx1"/>
              </a:solidFill>
            </a:rPr>
            <a:t>JURNAL INTERNASIONAL</a:t>
          </a:r>
          <a:endParaRPr lang="en-US" sz="2500" b="1" kern="1200" dirty="0">
            <a:solidFill>
              <a:schemeClr val="tx1"/>
            </a:solidFill>
          </a:endParaRPr>
        </a:p>
      </dsp:txBody>
      <dsp:txXfrm>
        <a:off x="525365" y="349138"/>
        <a:ext cx="7777378" cy="698723"/>
      </dsp:txXfrm>
    </dsp:sp>
    <dsp:sp modelId="{A9D7042D-6E2D-46D6-A374-F4E0B4E71707}">
      <dsp:nvSpPr>
        <dsp:cNvPr id="0" name=""/>
        <dsp:cNvSpPr/>
      </dsp:nvSpPr>
      <dsp:spPr>
        <a:xfrm>
          <a:off x="109109" y="311014"/>
          <a:ext cx="873404" cy="873404"/>
        </a:xfrm>
        <a:prstGeom prst="ellipse">
          <a:avLst/>
        </a:prstGeom>
        <a:solidFill>
          <a:schemeClr val="l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4D0EFF-B19B-4287-ABD8-8AC846FD4E75}">
      <dsp:nvSpPr>
        <dsp:cNvPr id="0" name=""/>
        <dsp:cNvSpPr/>
      </dsp:nvSpPr>
      <dsp:spPr>
        <a:xfrm>
          <a:off x="1105306" y="1396888"/>
          <a:ext cx="7276693" cy="698723"/>
        </a:xfrm>
        <a:prstGeom prst="rect">
          <a:avLst/>
        </a:prstGeom>
        <a:solidFill>
          <a:srgbClr val="92D050"/>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4612" tIns="63500" rIns="63500" bIns="63500" numCol="1" spcCol="1270" anchor="ctr" anchorCtr="0">
          <a:noAutofit/>
        </a:bodyPr>
        <a:lstStyle/>
        <a:p>
          <a:pPr lvl="0" algn="l" defTabSz="1111250">
            <a:lnSpc>
              <a:spcPct val="90000"/>
            </a:lnSpc>
            <a:spcBef>
              <a:spcPct val="0"/>
            </a:spcBef>
            <a:spcAft>
              <a:spcPct val="35000"/>
            </a:spcAft>
          </a:pPr>
          <a:r>
            <a:rPr lang="en-US" sz="2500" b="1" kern="1200" dirty="0" smtClean="0">
              <a:solidFill>
                <a:schemeClr val="tx1"/>
              </a:solidFill>
            </a:rPr>
            <a:t>JURNAL INTERNASIONAL BEREPUTASI</a:t>
          </a:r>
          <a:endParaRPr lang="en-US" sz="2500" b="1" kern="1200" dirty="0">
            <a:solidFill>
              <a:schemeClr val="tx1"/>
            </a:solidFill>
          </a:endParaRPr>
        </a:p>
      </dsp:txBody>
      <dsp:txXfrm>
        <a:off x="1105306" y="1396888"/>
        <a:ext cx="7276693" cy="698723"/>
      </dsp:txXfrm>
    </dsp:sp>
    <dsp:sp modelId="{D1A9B64D-CFB0-4476-8BC5-595DF9880CF2}">
      <dsp:nvSpPr>
        <dsp:cNvPr id="0" name=""/>
        <dsp:cNvSpPr/>
      </dsp:nvSpPr>
      <dsp:spPr>
        <a:xfrm>
          <a:off x="457201" y="1361794"/>
          <a:ext cx="873404" cy="873404"/>
        </a:xfrm>
        <a:prstGeom prst="ellipse">
          <a:avLst/>
        </a:prstGeom>
        <a:blipFill rotWithShape="0">
          <a:blip xmlns:r="http://schemas.openxmlformats.org/officeDocument/2006/relationships" r:embed="rId1"/>
          <a:stretch>
            <a:fillRect/>
          </a:stretch>
        </a:blip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0FE278-575D-4554-853E-E50737BD48F7}">
      <dsp:nvSpPr>
        <dsp:cNvPr id="0" name=""/>
        <dsp:cNvSpPr/>
      </dsp:nvSpPr>
      <dsp:spPr>
        <a:xfrm>
          <a:off x="1179719" y="2444638"/>
          <a:ext cx="7123023" cy="698723"/>
        </a:xfrm>
        <a:prstGeom prst="rect">
          <a:avLst/>
        </a:prstGeom>
        <a:solidFill>
          <a:srgbClr val="92D050"/>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4612" tIns="63500" rIns="63500" bIns="63500" numCol="1" spcCol="1270" anchor="ctr" anchorCtr="0">
          <a:noAutofit/>
        </a:bodyPr>
        <a:lstStyle/>
        <a:p>
          <a:pPr lvl="0" algn="l" defTabSz="1111250">
            <a:lnSpc>
              <a:spcPct val="90000"/>
            </a:lnSpc>
            <a:spcBef>
              <a:spcPct val="0"/>
            </a:spcBef>
            <a:spcAft>
              <a:spcPct val="35000"/>
            </a:spcAft>
          </a:pPr>
          <a:r>
            <a:rPr lang="en-US" sz="2500" b="1" kern="1200" dirty="0" err="1" smtClean="0">
              <a:solidFill>
                <a:schemeClr val="tx1"/>
              </a:solidFill>
            </a:rPr>
            <a:t>Panduan</a:t>
          </a:r>
          <a:r>
            <a:rPr lang="en-US" sz="2500" b="1" kern="1200" dirty="0" smtClean="0">
              <a:solidFill>
                <a:schemeClr val="tx1"/>
              </a:solidFill>
            </a:rPr>
            <a:t> </a:t>
          </a:r>
          <a:r>
            <a:rPr lang="en-US" sz="2500" b="1" kern="1200" dirty="0" err="1" smtClean="0">
              <a:solidFill>
                <a:schemeClr val="tx1"/>
              </a:solidFill>
            </a:rPr>
            <a:t>mencari</a:t>
          </a:r>
          <a:r>
            <a:rPr lang="en-US" sz="2500" b="1" kern="1200" dirty="0" smtClean="0">
              <a:solidFill>
                <a:schemeClr val="tx1"/>
              </a:solidFill>
            </a:rPr>
            <a:t> </a:t>
          </a:r>
          <a:r>
            <a:rPr lang="en-US" sz="2500" b="1" kern="1200" dirty="0" err="1" smtClean="0">
              <a:solidFill>
                <a:schemeClr val="tx1"/>
              </a:solidFill>
            </a:rPr>
            <a:t>jurnal</a:t>
          </a:r>
          <a:r>
            <a:rPr lang="en-US" sz="2500" b="1" kern="1200" dirty="0" smtClean="0">
              <a:solidFill>
                <a:schemeClr val="tx1"/>
              </a:solidFill>
            </a:rPr>
            <a:t> </a:t>
          </a:r>
          <a:r>
            <a:rPr lang="en-US" sz="2500" b="1" kern="1200" dirty="0" err="1" smtClean="0">
              <a:solidFill>
                <a:schemeClr val="tx1"/>
              </a:solidFill>
            </a:rPr>
            <a:t>internasional</a:t>
          </a:r>
          <a:endParaRPr lang="en-US" sz="2500" b="1" kern="1200" dirty="0">
            <a:solidFill>
              <a:schemeClr val="tx1"/>
            </a:solidFill>
          </a:endParaRPr>
        </a:p>
      </dsp:txBody>
      <dsp:txXfrm>
        <a:off x="1179719" y="2444638"/>
        <a:ext cx="7123023" cy="698723"/>
      </dsp:txXfrm>
    </dsp:sp>
    <dsp:sp modelId="{C5D671DE-9EE7-414D-9C5F-67AC9DF2813F}">
      <dsp:nvSpPr>
        <dsp:cNvPr id="0" name=""/>
        <dsp:cNvSpPr/>
      </dsp:nvSpPr>
      <dsp:spPr>
        <a:xfrm>
          <a:off x="743017" y="2357297"/>
          <a:ext cx="873404" cy="873404"/>
        </a:xfrm>
        <a:prstGeom prst="ellipse">
          <a:avLst/>
        </a:prstGeom>
        <a:solidFill>
          <a:schemeClr val="l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E2967B5-2DC9-4610-B1F2-9A6B646608AC}">
      <dsp:nvSpPr>
        <dsp:cNvPr id="0" name=""/>
        <dsp:cNvSpPr/>
      </dsp:nvSpPr>
      <dsp:spPr>
        <a:xfrm>
          <a:off x="1026049" y="3492388"/>
          <a:ext cx="7276693" cy="698723"/>
        </a:xfrm>
        <a:prstGeom prst="rect">
          <a:avLst/>
        </a:prstGeom>
        <a:solidFill>
          <a:srgbClr val="92D050"/>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4612" tIns="63500" rIns="63500" bIns="63500" numCol="1" spcCol="1270" anchor="ctr" anchorCtr="0">
          <a:noAutofit/>
        </a:bodyPr>
        <a:lstStyle/>
        <a:p>
          <a:pPr lvl="0" algn="l" defTabSz="1111250">
            <a:lnSpc>
              <a:spcPct val="90000"/>
            </a:lnSpc>
            <a:spcBef>
              <a:spcPct val="0"/>
            </a:spcBef>
            <a:spcAft>
              <a:spcPct val="35000"/>
            </a:spcAft>
          </a:pPr>
          <a:r>
            <a:rPr lang="en-US" sz="2500" b="1" kern="1200" dirty="0" err="1" smtClean="0">
              <a:solidFill>
                <a:schemeClr val="tx1"/>
              </a:solidFill>
            </a:rPr>
            <a:t>Panduan</a:t>
          </a:r>
          <a:r>
            <a:rPr lang="en-US" sz="2500" b="1" kern="1200" dirty="0" smtClean="0">
              <a:solidFill>
                <a:schemeClr val="tx1"/>
              </a:solidFill>
            </a:rPr>
            <a:t> </a:t>
          </a:r>
          <a:r>
            <a:rPr lang="en-US" sz="2500" b="1" kern="1200" dirty="0" err="1" smtClean="0">
              <a:solidFill>
                <a:schemeClr val="tx1"/>
              </a:solidFill>
            </a:rPr>
            <a:t>mencari</a:t>
          </a:r>
          <a:r>
            <a:rPr lang="en-US" sz="2500" b="1" kern="1200" dirty="0" smtClean="0">
              <a:solidFill>
                <a:schemeClr val="tx1"/>
              </a:solidFill>
            </a:rPr>
            <a:t> </a:t>
          </a:r>
          <a:r>
            <a:rPr lang="en-US" sz="2500" b="1" kern="1200" dirty="0" err="1" smtClean="0">
              <a:solidFill>
                <a:schemeClr val="tx1"/>
              </a:solidFill>
            </a:rPr>
            <a:t>konferensi</a:t>
          </a:r>
          <a:r>
            <a:rPr lang="en-US" sz="2500" b="1" kern="1200" dirty="0" smtClean="0">
              <a:solidFill>
                <a:schemeClr val="tx1"/>
              </a:solidFill>
            </a:rPr>
            <a:t> </a:t>
          </a:r>
          <a:r>
            <a:rPr lang="en-US" sz="2500" b="1" kern="1200" dirty="0" err="1" smtClean="0">
              <a:solidFill>
                <a:schemeClr val="tx1"/>
              </a:solidFill>
            </a:rPr>
            <a:t>internasional</a:t>
          </a:r>
          <a:endParaRPr lang="en-US" sz="2500" b="1" kern="1200" dirty="0">
            <a:solidFill>
              <a:schemeClr val="tx1"/>
            </a:solidFill>
          </a:endParaRPr>
        </a:p>
      </dsp:txBody>
      <dsp:txXfrm>
        <a:off x="1026049" y="3492388"/>
        <a:ext cx="7276693" cy="698723"/>
      </dsp:txXfrm>
    </dsp:sp>
    <dsp:sp modelId="{FB7458CF-20B0-48C5-B2EE-248C5ACF9132}">
      <dsp:nvSpPr>
        <dsp:cNvPr id="0" name=""/>
        <dsp:cNvSpPr/>
      </dsp:nvSpPr>
      <dsp:spPr>
        <a:xfrm>
          <a:off x="589347" y="3405047"/>
          <a:ext cx="873404" cy="873404"/>
        </a:xfrm>
        <a:prstGeom prst="ellipse">
          <a:avLst/>
        </a:prstGeom>
        <a:solidFill>
          <a:schemeClr val="l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1EB9651-27A6-42D5-973C-B7AEF0B487C4}">
      <dsp:nvSpPr>
        <dsp:cNvPr id="0" name=""/>
        <dsp:cNvSpPr/>
      </dsp:nvSpPr>
      <dsp:spPr>
        <a:xfrm>
          <a:off x="525365" y="4540138"/>
          <a:ext cx="7777378" cy="698723"/>
        </a:xfrm>
        <a:prstGeom prst="rect">
          <a:avLst/>
        </a:prstGeom>
        <a:solidFill>
          <a:srgbClr val="92D050"/>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4612" tIns="63500" rIns="63500" bIns="63500" numCol="1" spcCol="1270" anchor="ctr" anchorCtr="0">
          <a:noAutofit/>
        </a:bodyPr>
        <a:lstStyle/>
        <a:p>
          <a:pPr lvl="0" algn="l" defTabSz="1111250">
            <a:lnSpc>
              <a:spcPct val="90000"/>
            </a:lnSpc>
            <a:spcBef>
              <a:spcPct val="0"/>
            </a:spcBef>
            <a:spcAft>
              <a:spcPct val="35000"/>
            </a:spcAft>
          </a:pPr>
          <a:r>
            <a:rPr lang="en-US" sz="2500" b="1" kern="1200" dirty="0" err="1" smtClean="0">
              <a:solidFill>
                <a:schemeClr val="tx1"/>
              </a:solidFill>
            </a:rPr>
            <a:t>Kesesuain</a:t>
          </a:r>
          <a:r>
            <a:rPr lang="en-US" sz="2500" b="1" kern="1200" dirty="0" smtClean="0">
              <a:solidFill>
                <a:schemeClr val="tx1"/>
              </a:solidFill>
            </a:rPr>
            <a:t> </a:t>
          </a:r>
          <a:r>
            <a:rPr lang="en-US" sz="2500" b="1" kern="1200" dirty="0" err="1" smtClean="0">
              <a:solidFill>
                <a:schemeClr val="tx1"/>
              </a:solidFill>
            </a:rPr>
            <a:t>usulan</a:t>
          </a:r>
          <a:r>
            <a:rPr lang="en-US" sz="2500" b="1" kern="1200" dirty="0" smtClean="0">
              <a:solidFill>
                <a:schemeClr val="tx1"/>
              </a:solidFill>
            </a:rPr>
            <a:t> GB </a:t>
          </a:r>
          <a:r>
            <a:rPr lang="en-US" sz="2500" b="1" kern="1200" dirty="0" err="1" smtClean="0">
              <a:solidFill>
                <a:schemeClr val="tx1"/>
              </a:solidFill>
            </a:rPr>
            <a:t>dengan</a:t>
          </a:r>
          <a:r>
            <a:rPr lang="en-US" sz="2500" b="1" kern="1200" dirty="0" smtClean="0">
              <a:solidFill>
                <a:schemeClr val="tx1"/>
              </a:solidFill>
            </a:rPr>
            <a:t> </a:t>
          </a:r>
          <a:r>
            <a:rPr lang="en-US" sz="2500" b="1" kern="1200" dirty="0" err="1" smtClean="0">
              <a:solidFill>
                <a:schemeClr val="tx1"/>
              </a:solidFill>
            </a:rPr>
            <a:t>ijasah</a:t>
          </a:r>
          <a:r>
            <a:rPr lang="en-US" sz="2500" b="1" kern="1200" dirty="0" smtClean="0">
              <a:solidFill>
                <a:schemeClr val="tx1"/>
              </a:solidFill>
            </a:rPr>
            <a:t> S3</a:t>
          </a:r>
          <a:endParaRPr lang="en-US" sz="2500" b="1" kern="1200" dirty="0">
            <a:solidFill>
              <a:schemeClr val="tx1"/>
            </a:solidFill>
          </a:endParaRPr>
        </a:p>
      </dsp:txBody>
      <dsp:txXfrm>
        <a:off x="525365" y="4540138"/>
        <a:ext cx="7777378" cy="698723"/>
      </dsp:txXfrm>
    </dsp:sp>
    <dsp:sp modelId="{EC32193D-726F-4440-B9ED-7BAEB4FDE09E}">
      <dsp:nvSpPr>
        <dsp:cNvPr id="0" name=""/>
        <dsp:cNvSpPr/>
      </dsp:nvSpPr>
      <dsp:spPr>
        <a:xfrm>
          <a:off x="88662" y="4452797"/>
          <a:ext cx="873404" cy="873404"/>
        </a:xfrm>
        <a:prstGeom prst="ellipse">
          <a:avLst/>
        </a:prstGeom>
        <a:blipFill rotWithShape="0">
          <a:blip xmlns:r="http://schemas.openxmlformats.org/officeDocument/2006/relationships" r:embed="rId2"/>
          <a:stretch>
            <a:fillRect/>
          </a:stretch>
        </a:blip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35AAAA-89D2-47B8-9B42-8C9A4366345B}" type="datetimeFigureOut">
              <a:rPr lang="en-US" smtClean="0"/>
              <a:t>2/14/2018</a:t>
            </a:fld>
            <a:endParaRPr lang="en-US"/>
          </a:p>
        </p:txBody>
      </p:sp>
      <p:sp>
        <p:nvSpPr>
          <p:cNvPr id="4" name="Slide Image Placeholder 3"/>
          <p:cNvSpPr>
            <a:spLocks noGrp="1" noRot="1" noChangeAspect="1"/>
          </p:cNvSpPr>
          <p:nvPr>
            <p:ph type="sldImg" idx="2"/>
          </p:nvPr>
        </p:nvSpPr>
        <p:spPr>
          <a:xfrm>
            <a:off x="285750" y="685800"/>
            <a:ext cx="62865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6810FC-5F56-4997-B7D4-F83A594C3051}" type="slidenum">
              <a:rPr lang="en-US" smtClean="0"/>
              <a:t>‹#›</a:t>
            </a:fld>
            <a:endParaRPr lang="en-US"/>
          </a:p>
        </p:txBody>
      </p:sp>
    </p:spTree>
    <p:extLst>
      <p:ext uri="{BB962C8B-B14F-4D97-AF65-F5344CB8AC3E}">
        <p14:creationId xmlns:p14="http://schemas.microsoft.com/office/powerpoint/2010/main" val="2677812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12582747"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942975" y="1752602"/>
            <a:ext cx="1068705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942975" y="3611607"/>
            <a:ext cx="1068705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5176" y="4953000"/>
            <a:ext cx="12578177"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7022DF6-3185-46C9-A93D-5087FCF1532B}" type="datetime1">
              <a:rPr lang="en-US" smtClean="0"/>
              <a:t>2/14/2018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28650" y="1481330"/>
            <a:ext cx="113157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2A4865D-7FCC-4B67-805C-878A47164D73}" type="datetime1">
              <a:rPr lang="en-US" smtClean="0"/>
              <a:t>2/14/2018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10518" y="274641"/>
            <a:ext cx="2444021"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28650" y="274641"/>
            <a:ext cx="8696325"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FC2EA7B-506B-47EC-802D-8D6A7BC1B962}" type="datetime1">
              <a:rPr lang="en-US" smtClean="0"/>
              <a:t>2/14/2018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42975" y="1371601"/>
            <a:ext cx="10791825"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942975" y="3505200"/>
            <a:ext cx="88011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457ACBE-E4A0-4A4C-AD74-E22246D85BC0}" type="datetime1">
              <a:rPr lang="en-US" smtClean="0"/>
              <a:t>2/14/2018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8" name="Straight Connector 7"/>
          <p:cNvCxnSpPr/>
          <p:nvPr/>
        </p:nvCxnSpPr>
        <p:spPr>
          <a:xfrm>
            <a:off x="942975" y="3398520"/>
            <a:ext cx="107918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F9B9E0-998A-4CC4-899C-D3591BCDAF58}" type="datetime1">
              <a:rPr lang="en-US" smtClean="0"/>
              <a:t>2/14/2018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93180" y="2362201"/>
            <a:ext cx="1068705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993180" y="4626865"/>
            <a:ext cx="1068705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2451CC-CFC5-4AC3-9530-0FF21A8CF153}" type="datetime1">
              <a:rPr lang="en-US" smtClean="0"/>
              <a:t>2/14/2018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7" name="Straight Connector 6"/>
          <p:cNvCxnSpPr/>
          <p:nvPr/>
        </p:nvCxnSpPr>
        <p:spPr>
          <a:xfrm>
            <a:off x="1005840" y="4599432"/>
            <a:ext cx="107918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673352"/>
            <a:ext cx="5553075"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91275" y="1673352"/>
            <a:ext cx="5553075"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B0BC2D3-D10C-4DD1-9E63-A2E7F73284E3}" type="datetime1">
              <a:rPr lang="en-US" smtClean="0"/>
              <a:t>2/14/2018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28650" y="1676400"/>
            <a:ext cx="540639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8650" y="2438400"/>
            <a:ext cx="54063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37960" y="1676400"/>
            <a:ext cx="540639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37960" y="2438400"/>
            <a:ext cx="54063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604E5E2-0AEE-4D1A-9ED1-AAD3442DF99F}" type="datetime1">
              <a:rPr lang="en-US" smtClean="0"/>
              <a:t>2/14/2018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rot="5400000">
            <a:off x="3932466" y="4045674"/>
            <a:ext cx="4709160" cy="1092"/>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B8A54BC-C2EE-4194-8832-ADADE6F5B103}" type="datetime1">
              <a:rPr lang="en-US" smtClean="0"/>
              <a:t>2/14/2018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674796-EDB5-4876-B80F-6679232D5FBE}" type="datetime1">
              <a:rPr lang="en-US" smtClean="0"/>
              <a:t>2/14/2018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8650" y="792080"/>
            <a:ext cx="2942082"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086225" y="792080"/>
            <a:ext cx="7858125"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8651" y="2130553"/>
            <a:ext cx="2942082"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BB3724-C0D5-4205-B292-ABB67B256EC9}" type="datetime1">
              <a:rPr lang="en-US" smtClean="0"/>
              <a:t>2/14/2018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9" name="Straight Connector 8"/>
          <p:cNvCxnSpPr/>
          <p:nvPr/>
        </p:nvCxnSpPr>
        <p:spPr>
          <a:xfrm rot="5400000">
            <a:off x="1027811" y="3579908"/>
            <a:ext cx="5577840" cy="218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B8C11FA-78DE-4B01-8FAE-0AD62CBA851A}" type="datetime1">
              <a:rPr lang="en-US" smtClean="0"/>
              <a:t>2/14/2018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8650" y="792480"/>
            <a:ext cx="2946185"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3930589" y="838201"/>
            <a:ext cx="8118536"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8650" y="2133600"/>
            <a:ext cx="2942082"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96CDEE-4030-4A8C-B5E5-0CCD63ADBD93}" type="datetime1">
              <a:rPr lang="en-US" smtClean="0"/>
              <a:t>2/14/2018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08BC2A-A3CF-49CB-B169-E6F60AA0F278}" type="datetime1">
              <a:rPr lang="en-US" smtClean="0"/>
              <a:t>2/14/2018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5425" y="609600"/>
            <a:ext cx="2828925"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609600"/>
            <a:ext cx="8277225"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7BE5683-14FB-4978-9646-0CE6FF5824D9}" type="datetime1">
              <a:rPr lang="en-US" smtClean="0"/>
              <a:t>2/14/2018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93267" y="1059712"/>
            <a:ext cx="1068705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393730" y="2931712"/>
            <a:ext cx="62865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5BD55DA-C5FA-4B51-A7A1-09A1040122CB}" type="datetime1">
              <a:rPr lang="en-US" smtClean="0"/>
              <a:t>2/14/2018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5000435" y="3005472"/>
            <a:ext cx="25146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4744113" y="3005472"/>
            <a:ext cx="25146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481329"/>
            <a:ext cx="5553075"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391275" y="1481329"/>
            <a:ext cx="5553075"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DE267B2C-8913-4BBF-AD77-4C54A7FE93B2}" type="datetime1">
              <a:rPr lang="en-US" smtClean="0"/>
              <a:t>2/14/2018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273050"/>
            <a:ext cx="113157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28650" y="5410200"/>
            <a:ext cx="5555259"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386911" y="5410200"/>
            <a:ext cx="5557441"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28650" y="1444295"/>
            <a:ext cx="5555259"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386910" y="1444295"/>
            <a:ext cx="5557441"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DB335CF6-DC20-43E6-8286-EEE7692E639A}" type="datetime1">
              <a:rPr lang="en-US" smtClean="0"/>
              <a:t>2/14/2018</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53670A03-01CD-4873-B327-9152105BBA03}" type="datetime1">
              <a:rPr lang="en-US" smtClean="0"/>
              <a:t>2/14/2018</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0110A5A-8001-47B8-8E74-74B1602D914A}" type="datetime1">
              <a:rPr lang="en-US" smtClean="0"/>
              <a:t>2/14/2018</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57300" y="4876800"/>
            <a:ext cx="10287442"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076950" y="5355102"/>
            <a:ext cx="5465064"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257300" y="274320"/>
            <a:ext cx="10284714"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9249669" y="6407944"/>
            <a:ext cx="2640330" cy="365760"/>
          </a:xfrm>
        </p:spPr>
        <p:txBody>
          <a:bodyPr/>
          <a:lstStyle>
            <a:extLst/>
          </a:lstStyle>
          <a:p>
            <a:fld id="{610E2EA7-9F37-4A01-94A8-010E5514059B}" type="datetime1">
              <a:rPr lang="en-US" smtClean="0"/>
              <a:t>2/14/2018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569194" y="5443402"/>
            <a:ext cx="984885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314325" y="189968"/>
            <a:ext cx="1194435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97FE2472-11AA-4CC5-AB55-4E0EAA1D3EF1}" type="datetime1">
              <a:rPr lang="en-US" smtClean="0"/>
              <a:t>2/14/2018</a:t>
            </a:fld>
            <a:endParaRPr lang="en-US"/>
          </a:p>
        </p:txBody>
      </p:sp>
      <p:sp>
        <p:nvSpPr>
          <p:cNvPr id="6" name="Footer Placeholder 5"/>
          <p:cNvSpPr>
            <a:spLocks noGrp="1"/>
          </p:cNvSpPr>
          <p:nvPr>
            <p:ph type="ftr" sz="quarter" idx="11"/>
          </p:nvPr>
        </p:nvSpPr>
        <p:spPr>
          <a:xfrm>
            <a:off x="6022600" y="6407945"/>
            <a:ext cx="3232186"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314325" y="4865122"/>
            <a:ext cx="11103719"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686500" y="5944936"/>
            <a:ext cx="679335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667862" y="5939011"/>
            <a:ext cx="5074370"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8308" y="5791253"/>
            <a:ext cx="4678182"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12700" y="5787739"/>
            <a:ext cx="4682575"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1913154" y="4988440"/>
            <a:ext cx="25146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11656832" y="4988440"/>
            <a:ext cx="25146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686500" y="5944936"/>
            <a:ext cx="679335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667862" y="5939011"/>
            <a:ext cx="5074370"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8308" y="5791253"/>
            <a:ext cx="4678182"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12700" y="5787739"/>
            <a:ext cx="4682575"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628650" y="274638"/>
            <a:ext cx="113157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628650" y="1481329"/>
            <a:ext cx="113157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9249669" y="6407944"/>
            <a:ext cx="2640330" cy="365760"/>
          </a:xfrm>
          <a:prstGeom prst="rect">
            <a:avLst/>
          </a:prstGeom>
        </p:spPr>
        <p:txBody>
          <a:bodyPr vert="horz" anchor="b"/>
          <a:lstStyle>
            <a:lvl1pPr algn="l" eaLnBrk="1" latinLnBrk="0" hangingPunct="1">
              <a:defRPr kumimoji="0" sz="1000">
                <a:solidFill>
                  <a:schemeClr val="tx1"/>
                </a:solidFill>
              </a:defRPr>
            </a:lvl1pPr>
            <a:extLst/>
          </a:lstStyle>
          <a:p>
            <a:fld id="{D9527CC0-1AB4-4263-818D-42FE8DCE7CD8}" type="datetime1">
              <a:rPr lang="en-US" smtClean="0"/>
              <a:t>2/14/2018</a:t>
            </a:fld>
            <a:endParaRPr lang="en-US"/>
          </a:p>
        </p:txBody>
      </p:sp>
      <p:sp>
        <p:nvSpPr>
          <p:cNvPr id="22" name="Footer Placeholder 21"/>
          <p:cNvSpPr>
            <a:spLocks noGrp="1"/>
          </p:cNvSpPr>
          <p:nvPr>
            <p:ph type="ftr" sz="quarter" idx="3"/>
          </p:nvPr>
        </p:nvSpPr>
        <p:spPr>
          <a:xfrm>
            <a:off x="6022600" y="6407945"/>
            <a:ext cx="3232186"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11889999" y="6407945"/>
            <a:ext cx="50292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12573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28650" y="533400"/>
            <a:ext cx="113157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600200"/>
            <a:ext cx="113157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12573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628650" y="18288"/>
            <a:ext cx="3981450" cy="329184"/>
          </a:xfrm>
          <a:prstGeom prst="rect">
            <a:avLst/>
          </a:prstGeom>
        </p:spPr>
        <p:txBody>
          <a:bodyPr vert="horz" lIns="91440" tIns="45720" rIns="91440" bIns="45720" rtlCol="0" anchor="ctr"/>
          <a:lstStyle>
            <a:lvl1pPr algn="l">
              <a:defRPr sz="1200">
                <a:solidFill>
                  <a:srgbClr val="FFFFFF"/>
                </a:solidFill>
              </a:defRPr>
            </a:lvl1pPr>
          </a:lstStyle>
          <a:p>
            <a:fld id="{D3849275-CF74-4C90-A6BA-5B6E6AEED73F}" type="datetime1">
              <a:rPr lang="en-US" smtClean="0"/>
              <a:t>2/14/2018</a:t>
            </a:fld>
            <a:endParaRPr lang="en-US"/>
          </a:p>
        </p:txBody>
      </p:sp>
      <p:sp>
        <p:nvSpPr>
          <p:cNvPr id="5" name="Footer Placeholder 4"/>
          <p:cNvSpPr>
            <a:spLocks noGrp="1"/>
          </p:cNvSpPr>
          <p:nvPr>
            <p:ph type="ftr" sz="quarter" idx="3"/>
          </p:nvPr>
        </p:nvSpPr>
        <p:spPr>
          <a:xfrm>
            <a:off x="4714875" y="18288"/>
            <a:ext cx="565785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10477500" y="18288"/>
            <a:ext cx="1466850" cy="329184"/>
          </a:xfrm>
          <a:prstGeom prst="rect">
            <a:avLst/>
          </a:prstGeom>
        </p:spPr>
        <p:txBody>
          <a:bodyPr vert="horz" lIns="91440" tIns="45720" rIns="91440" bIns="45720" rtlCol="0" anchor="ctr"/>
          <a:lstStyle>
            <a:lvl1pPr algn="l">
              <a:defRPr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s://www.scopus.com/sources.uri?zone=TopNavBar&amp;origin=resultslist" TargetMode="External"/><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hyperlink" Target="https://en.wikipedia.org/wiki/Web_of_Science" TargetMode="External"/><Relationship Id="rId3" Type="http://schemas.openxmlformats.org/officeDocument/2006/relationships/hyperlink" Target="https://en.wikipedia.org/wiki/Institute_for_Scientific_Information" TargetMode="External"/><Relationship Id="rId7" Type="http://schemas.openxmlformats.org/officeDocument/2006/relationships/hyperlink" Target="https://en.wikipedia.org/wiki/Web_of_Science#cite_note-1" TargetMode="External"/><Relationship Id="rId2" Type="http://schemas.openxmlformats.org/officeDocument/2006/relationships/hyperlink" Target="https://en.wikipedia.org/wiki/Citation_index" TargetMode="External"/><Relationship Id="rId1" Type="http://schemas.openxmlformats.org/officeDocument/2006/relationships/slideLayout" Target="../slideLayouts/slideLayout7.xml"/><Relationship Id="rId6" Type="http://schemas.openxmlformats.org/officeDocument/2006/relationships/hyperlink" Target="https://en.wikipedia.org/wiki/Academic_discipline" TargetMode="External"/><Relationship Id="rId5" Type="http://schemas.openxmlformats.org/officeDocument/2006/relationships/hyperlink" Target="https://en.wikipedia.org/wiki/Thomson_Reuters" TargetMode="External"/><Relationship Id="rId4" Type="http://schemas.openxmlformats.org/officeDocument/2006/relationships/hyperlink" Target="https://en.wikipedia.org/wiki/Clarivate_Analytics"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apps.webofknowledge.com/WOS_GeneralSearch_input.do?product=WOS&amp;search_mode=GeneralSearch&amp;SID=E5G2l8NJAZgkeB5DMgk&amp;preferencesSaved" TargetMode="External"/><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clarivate.com/about-us/what-we-do/" TargetMode="External"/><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ip-science.thomsonreuters.com/mjl/?utm_source=false&amp;utm_medium=false&amp;utm_campaign=false&amp;utm_source=false&amp;utm_medium=false&amp;utm_campaign=false" TargetMode="External"/><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hyperlink" Target="https://en.m.wikipedia.org/wiki/Emerging_Sources_Citation_Index#cite_note-AtoZ-1" TargetMode="External"/><Relationship Id="rId3" Type="http://schemas.openxmlformats.org/officeDocument/2006/relationships/hyperlink" Target="https://en.m.wikipedia.org/wiki/Emerging_Sources_Citation_Index#/issues" TargetMode="External"/><Relationship Id="rId7" Type="http://schemas.openxmlformats.org/officeDocument/2006/relationships/hyperlink" Target="https://en.m.wikipedia.org/wiki/Web_of_Science" TargetMode="External"/><Relationship Id="rId12" Type="http://schemas.openxmlformats.org/officeDocument/2006/relationships/hyperlink" Target="https://en.m.wikipedia.org/wiki/Predatory_open_access_publishing" TargetMode="External"/><Relationship Id="rId2" Type="http://schemas.openxmlformats.org/officeDocument/2006/relationships/hyperlink" Target="https://en.m.wikipedia.org/wiki/Emerging_Sources_Citation_Index" TargetMode="External"/><Relationship Id="rId1" Type="http://schemas.openxmlformats.org/officeDocument/2006/relationships/slideLayout" Target="../slideLayouts/slideLayout7.xml"/><Relationship Id="rId6" Type="http://schemas.openxmlformats.org/officeDocument/2006/relationships/hyperlink" Target="https://en.m.wikipedia.org/wiki/Clarivate_Analytics" TargetMode="External"/><Relationship Id="rId11" Type="http://schemas.openxmlformats.org/officeDocument/2006/relationships/hyperlink" Target="https://en.m.wikipedia.org/wiki/Jeffrey_Beall" TargetMode="External"/><Relationship Id="rId5" Type="http://schemas.openxmlformats.org/officeDocument/2006/relationships/hyperlink" Target="https://en.m.wikipedia.org/wiki/Thomson_Reuters" TargetMode="External"/><Relationship Id="rId10" Type="http://schemas.openxmlformats.org/officeDocument/2006/relationships/hyperlink" Target="https://en.m.wikipedia.org/wiki/Emerging_Sources_Citation_Index#cite_note-2" TargetMode="External"/><Relationship Id="rId4" Type="http://schemas.openxmlformats.org/officeDocument/2006/relationships/hyperlink" Target="https://en.m.wikipedia.org/wiki/Citation_index" TargetMode="External"/><Relationship Id="rId9" Type="http://schemas.openxmlformats.org/officeDocument/2006/relationships/hyperlink" Target="https://en.m.wikipedia.org/wiki/Academic_journal" TargetMode="Externa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hyperlink" Target="http://thinkchecksubmit.org/" TargetMode="External"/><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hyperlink" Target="https://doaj.org/" TargetMode="External"/><Relationship Id="rId7" Type="http://schemas.openxmlformats.org/officeDocument/2006/relationships/image" Target="../media/image43.png"/><Relationship Id="rId2" Type="http://schemas.openxmlformats.org/officeDocument/2006/relationships/hyperlink" Target="http://publicationethics.org/" TargetMode="External"/><Relationship Id="rId1" Type="http://schemas.openxmlformats.org/officeDocument/2006/relationships/slideLayout" Target="../slideLayouts/slideLayout18.xml"/><Relationship Id="rId6" Type="http://schemas.openxmlformats.org/officeDocument/2006/relationships/hyperlink" Target="http://www.ajol.info/" TargetMode="External"/><Relationship Id="rId5" Type="http://schemas.openxmlformats.org/officeDocument/2006/relationships/hyperlink" Target="http://www.inasp.info/en/work/journals-online/" TargetMode="External"/><Relationship Id="rId4" Type="http://schemas.openxmlformats.org/officeDocument/2006/relationships/hyperlink" Target="http://oaspa.org/" TargetMode="Externa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hyperlink" Target="http://www.authoraid.info/en/news/details/1156/" TargetMode="External"/><Relationship Id="rId2" Type="http://schemas.openxmlformats.org/officeDocument/2006/relationships/image" Target="../media/image45.pn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hyperlink" Target="http://www.authoraid.info/en/news/details/1156/" TargetMode="Externa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8.xml"/><Relationship Id="rId1" Type="http://schemas.openxmlformats.org/officeDocument/2006/relationships/vmlDrawing" Target="../drawings/vmlDrawing1.vml"/><Relationship Id="rId4" Type="http://schemas.openxmlformats.org/officeDocument/2006/relationships/image" Target="../media/image46.e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0" y="533400"/>
            <a:ext cx="11201400" cy="1200329"/>
          </a:xfrm>
          <a:prstGeom prst="rect">
            <a:avLst/>
          </a:prstGeom>
          <a:noFill/>
        </p:spPr>
        <p:txBody>
          <a:bodyPr wrap="square" rtlCol="0">
            <a:spAutoFit/>
          </a:bodyPr>
          <a:lstStyle/>
          <a:p>
            <a:pPr algn="ctr"/>
            <a:r>
              <a:rPr lang="en-US" sz="3600" b="1" dirty="0" smtClean="0"/>
              <a:t>PEMBELAJARAN DARI PROSES USULAN KENAIKAN JABATAN KE GURU BESAR DAN LEKTOR KEPALA</a:t>
            </a:r>
            <a:endParaRPr lang="en-US" sz="3600" b="1"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2779" y="2133600"/>
            <a:ext cx="2324321"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476509" y="4572014"/>
            <a:ext cx="7315199" cy="523220"/>
          </a:xfrm>
          <a:prstGeom prst="rect">
            <a:avLst/>
          </a:prstGeom>
          <a:noFill/>
        </p:spPr>
        <p:txBody>
          <a:bodyPr wrap="square" rtlCol="0">
            <a:spAutoFit/>
          </a:bodyPr>
          <a:lstStyle/>
          <a:p>
            <a:pPr algn="ctr"/>
            <a:r>
              <a:rPr lang="en-US" sz="2800" b="1" dirty="0" smtClean="0"/>
              <a:t>YANUARSYAH HAROEN</a:t>
            </a:r>
            <a:endParaRPr lang="en-US" sz="2800" b="1" dirty="0"/>
          </a:p>
        </p:txBody>
      </p:sp>
      <p:sp>
        <p:nvSpPr>
          <p:cNvPr id="5" name="TextBox 4"/>
          <p:cNvSpPr txBox="1"/>
          <p:nvPr/>
        </p:nvSpPr>
        <p:spPr>
          <a:xfrm>
            <a:off x="276227" y="5354360"/>
            <a:ext cx="12115800" cy="1046440"/>
          </a:xfrm>
          <a:prstGeom prst="rect">
            <a:avLst/>
          </a:prstGeom>
          <a:noFill/>
        </p:spPr>
        <p:txBody>
          <a:bodyPr wrap="square" rtlCol="0">
            <a:spAutoFit/>
          </a:bodyPr>
          <a:lstStyle/>
          <a:p>
            <a:pPr algn="ctr"/>
            <a:r>
              <a:rPr lang="en-US" sz="3200" b="1" dirty="0" smtClean="0"/>
              <a:t>DITJEN SUMBER DAYA </a:t>
            </a:r>
            <a:r>
              <a:rPr lang="en-US" sz="3200" b="1" dirty="0" err="1" smtClean="0"/>
              <a:t>Iptek</a:t>
            </a:r>
            <a:r>
              <a:rPr lang="en-US" sz="3200" b="1" dirty="0" smtClean="0"/>
              <a:t> </a:t>
            </a:r>
            <a:r>
              <a:rPr lang="en-US" sz="3200" b="1" dirty="0" err="1" smtClean="0"/>
              <a:t>dan</a:t>
            </a:r>
            <a:r>
              <a:rPr lang="en-US" sz="3200" b="1" dirty="0" smtClean="0"/>
              <a:t> </a:t>
            </a:r>
            <a:r>
              <a:rPr lang="en-US" sz="3200" b="1" dirty="0" err="1" smtClean="0"/>
              <a:t>Dikti</a:t>
            </a:r>
            <a:r>
              <a:rPr lang="en-US" sz="3200" b="1" dirty="0" smtClean="0"/>
              <a:t> </a:t>
            </a:r>
          </a:p>
          <a:p>
            <a:pPr algn="ctr"/>
            <a:r>
              <a:rPr lang="en-US" sz="3000" b="1" dirty="0" smtClean="0"/>
              <a:t>KEMENTRIAN RISET, TEKNOLOGI DAN PENDIDIKAN TINGGI </a:t>
            </a:r>
          </a:p>
        </p:txBody>
      </p:sp>
      <p:sp>
        <p:nvSpPr>
          <p:cNvPr id="6" name="Slide Number Placeholder 5"/>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36269728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10</a:t>
            </a:fld>
            <a:endParaRPr lang="en-US"/>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06" t="16525" r="3367" b="9958"/>
          <a:stretch/>
        </p:blipFill>
        <p:spPr bwMode="auto">
          <a:xfrm>
            <a:off x="247973" y="1130518"/>
            <a:ext cx="11829728" cy="5161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9715500" y="3962400"/>
            <a:ext cx="2590800" cy="762000"/>
          </a:xfrm>
          <a:prstGeom prst="ellipse">
            <a:avLst/>
          </a:prstGeom>
          <a:solidFill>
            <a:srgbClr val="FF0000">
              <a:alpha val="2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66700" y="152400"/>
            <a:ext cx="11582400" cy="461665"/>
          </a:xfrm>
          <a:prstGeom prst="rect">
            <a:avLst/>
          </a:prstGeom>
          <a:solidFill>
            <a:srgbClr val="FFFF00"/>
          </a:solidFill>
        </p:spPr>
        <p:txBody>
          <a:bodyPr wrap="square">
            <a:spAutoFit/>
          </a:bodyPr>
          <a:lstStyle/>
          <a:p>
            <a:r>
              <a:rPr lang="en-US" sz="2400" dirty="0">
                <a:hlinkClick r:id="rId3"/>
              </a:rPr>
              <a:t>https://</a:t>
            </a:r>
            <a:r>
              <a:rPr lang="en-US" sz="2400" dirty="0" smtClean="0">
                <a:hlinkClick r:id="rId3"/>
              </a:rPr>
              <a:t>www.scopus.com/sources.uri?zone=TopNavBar&amp;origin=resultslist</a:t>
            </a:r>
            <a:r>
              <a:rPr lang="en-US" sz="2400" dirty="0" smtClean="0"/>
              <a:t> </a:t>
            </a:r>
            <a:endParaRPr lang="en-US" sz="2400" dirty="0"/>
          </a:p>
        </p:txBody>
      </p:sp>
    </p:spTree>
    <p:extLst>
      <p:ext uri="{BB962C8B-B14F-4D97-AF65-F5344CB8AC3E}">
        <p14:creationId xmlns:p14="http://schemas.microsoft.com/office/powerpoint/2010/main" val="36319726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11</a:t>
            </a:fld>
            <a:endParaRPr lang="en-US"/>
          </a:p>
        </p:txBody>
      </p:sp>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7373" r="1610" b="7680"/>
          <a:stretch/>
        </p:blipFill>
        <p:spPr bwMode="auto">
          <a:xfrm>
            <a:off x="0" y="865287"/>
            <a:ext cx="12382500" cy="5303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952500" y="3886200"/>
            <a:ext cx="7239000" cy="914400"/>
          </a:xfrm>
          <a:prstGeom prst="ellipse">
            <a:avLst/>
          </a:prstGeom>
          <a:solidFill>
            <a:srgbClr val="FFC000">
              <a:alpha val="3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1104900" y="990600"/>
            <a:ext cx="3467100" cy="1143000"/>
          </a:xfrm>
          <a:prstGeom prst="roundRect">
            <a:avLst/>
          </a:prstGeom>
          <a:solidFill>
            <a:srgbClr val="FFC000">
              <a:alpha val="2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333500" y="228600"/>
            <a:ext cx="5257800" cy="461665"/>
          </a:xfrm>
          <a:prstGeom prst="rect">
            <a:avLst/>
          </a:prstGeom>
          <a:solidFill>
            <a:srgbClr val="FFFF00"/>
          </a:solidFill>
        </p:spPr>
        <p:txBody>
          <a:bodyPr wrap="square" rtlCol="0">
            <a:spAutoFit/>
          </a:bodyPr>
          <a:lstStyle/>
          <a:p>
            <a:r>
              <a:rPr lang="en-US" sz="2400" b="1" dirty="0" smtClean="0"/>
              <a:t>Data </a:t>
            </a:r>
            <a:r>
              <a:rPr lang="en-US" sz="2400" b="1" dirty="0" err="1" smtClean="0"/>
              <a:t>october</a:t>
            </a:r>
            <a:r>
              <a:rPr lang="en-US" sz="2400" b="1" dirty="0" smtClean="0"/>
              <a:t> 2017</a:t>
            </a:r>
            <a:endParaRPr lang="en-US" sz="2400" b="1" dirty="0"/>
          </a:p>
        </p:txBody>
      </p:sp>
    </p:spTree>
    <p:extLst>
      <p:ext uri="{BB962C8B-B14F-4D97-AF65-F5344CB8AC3E}">
        <p14:creationId xmlns:p14="http://schemas.microsoft.com/office/powerpoint/2010/main" val="8012932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12</a:t>
            </a:fld>
            <a:endParaRPr lang="en-US"/>
          </a:p>
        </p:txBody>
      </p:sp>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216" t="23676" r="65219" b="66155"/>
          <a:stretch/>
        </p:blipFill>
        <p:spPr bwMode="auto">
          <a:xfrm>
            <a:off x="418454" y="838200"/>
            <a:ext cx="10495804" cy="190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4" t="61971" r="25120" b="28707"/>
          <a:stretch/>
        </p:blipFill>
        <p:spPr bwMode="auto">
          <a:xfrm>
            <a:off x="500466" y="3886200"/>
            <a:ext cx="11272434"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09200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13</a:t>
            </a:fld>
            <a:endParaRPr lang="en-US"/>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527" t="15254" r="6613" b="13612"/>
          <a:stretch/>
        </p:blipFill>
        <p:spPr bwMode="auto">
          <a:xfrm>
            <a:off x="607663" y="740044"/>
            <a:ext cx="11561735" cy="520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2857500" y="3657600"/>
            <a:ext cx="2362200" cy="685800"/>
          </a:xfrm>
          <a:prstGeom prst="ellipse">
            <a:avLst/>
          </a:prstGeom>
          <a:solidFill>
            <a:srgbClr val="FF0000">
              <a:alpha val="2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34590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14</a:t>
            </a:fld>
            <a:endParaRPr lang="en-US"/>
          </a:p>
        </p:txBody>
      </p:sp>
      <p:sp>
        <p:nvSpPr>
          <p:cNvPr id="4" name="Rectangle 3"/>
          <p:cNvSpPr/>
          <p:nvPr/>
        </p:nvSpPr>
        <p:spPr>
          <a:xfrm>
            <a:off x="1104900" y="3767078"/>
            <a:ext cx="10287000" cy="2862322"/>
          </a:xfrm>
          <a:prstGeom prst="rect">
            <a:avLst/>
          </a:prstGeom>
        </p:spPr>
        <p:txBody>
          <a:bodyPr wrap="square">
            <a:spAutoFit/>
          </a:bodyPr>
          <a:lstStyle/>
          <a:p>
            <a:pPr marL="571500" indent="-571500">
              <a:buFont typeface="Wingdings" pitchFamily="2" charset="2"/>
              <a:buChar char="q"/>
            </a:pPr>
            <a:r>
              <a:rPr lang="en-US" sz="3600" dirty="0"/>
              <a:t>Web of Science  </a:t>
            </a:r>
            <a:r>
              <a:rPr lang="en-US" sz="3600" dirty="0" smtClean="0"/>
              <a:t>   -   </a:t>
            </a:r>
            <a:r>
              <a:rPr lang="en-US" sz="3600" dirty="0"/>
              <a:t>Web of </a:t>
            </a:r>
            <a:r>
              <a:rPr lang="en-US" sz="3600" dirty="0" smtClean="0"/>
              <a:t>Knowledge</a:t>
            </a:r>
          </a:p>
          <a:p>
            <a:pPr marL="571500" indent="-571500">
              <a:buFont typeface="Wingdings" pitchFamily="2" charset="2"/>
              <a:buChar char="q"/>
            </a:pPr>
            <a:endParaRPr lang="en-US" sz="3600" dirty="0" smtClean="0"/>
          </a:p>
          <a:p>
            <a:pPr marL="571500" indent="-571500">
              <a:buFont typeface="Wingdings" pitchFamily="2" charset="2"/>
              <a:buChar char="q"/>
            </a:pPr>
            <a:r>
              <a:rPr lang="en-US" sz="3600" dirty="0" err="1"/>
              <a:t>Clarivate</a:t>
            </a:r>
            <a:r>
              <a:rPr lang="en-US" sz="3600" dirty="0"/>
              <a:t> Analytics  - </a:t>
            </a:r>
            <a:r>
              <a:rPr lang="en-US" sz="3600" dirty="0" smtClean="0"/>
              <a:t> Intellectual </a:t>
            </a:r>
            <a:r>
              <a:rPr lang="en-US" sz="3600" dirty="0"/>
              <a:t>Property and Science business of Thomson Reuters</a:t>
            </a:r>
          </a:p>
          <a:p>
            <a:endParaRPr lang="en-US" sz="3600" dirty="0"/>
          </a:p>
        </p:txBody>
      </p:sp>
      <p:sp>
        <p:nvSpPr>
          <p:cNvPr id="5" name="TextBox 4"/>
          <p:cNvSpPr txBox="1"/>
          <p:nvPr/>
        </p:nvSpPr>
        <p:spPr>
          <a:xfrm>
            <a:off x="266700" y="533400"/>
            <a:ext cx="11887200" cy="3416320"/>
          </a:xfrm>
          <a:prstGeom prst="rect">
            <a:avLst/>
          </a:prstGeom>
          <a:noFill/>
        </p:spPr>
        <p:txBody>
          <a:bodyPr wrap="square" rtlCol="0">
            <a:spAutoFit/>
          </a:bodyPr>
          <a:lstStyle/>
          <a:p>
            <a:pPr marL="342900" indent="-342900">
              <a:buFont typeface="Wingdings" pitchFamily="2" charset="2"/>
              <a:buChar char="q"/>
            </a:pPr>
            <a:r>
              <a:rPr lang="en-US" sz="2400" b="1" dirty="0" smtClean="0"/>
              <a:t>JURNAL INTERNASIONAL BEREPUTASI DAPAT DIKETAHUI DI CEK DI </a:t>
            </a:r>
            <a:r>
              <a:rPr lang="en-US" sz="2400" b="1" i="1" dirty="0" smtClean="0"/>
              <a:t>WEB OF SCIENCE </a:t>
            </a:r>
            <a:r>
              <a:rPr lang="en-US" sz="2400" b="1" dirty="0" smtClean="0"/>
              <a:t>( MENGETAHUI QUARTILE  ATAU </a:t>
            </a:r>
            <a:r>
              <a:rPr lang="en-US" sz="2400" b="1" i="1" dirty="0" smtClean="0"/>
              <a:t>CLARIVATE ANALYTIC </a:t>
            </a:r>
            <a:r>
              <a:rPr lang="en-US" sz="2400" b="1" dirty="0" smtClean="0"/>
              <a:t>( HANYA DAFTAR JURNAL )  </a:t>
            </a:r>
          </a:p>
          <a:p>
            <a:endParaRPr lang="en-US" sz="2400" b="1" dirty="0" smtClean="0"/>
          </a:p>
          <a:p>
            <a:pPr marL="342900" indent="-342900">
              <a:buFont typeface="Wingdings" pitchFamily="2" charset="2"/>
              <a:buChar char="q"/>
            </a:pPr>
            <a:r>
              <a:rPr lang="en-US" sz="2400" b="1" dirty="0" smtClean="0"/>
              <a:t>UNTUK MENGETAHUI  </a:t>
            </a:r>
            <a:r>
              <a:rPr lang="en-US" sz="2400" b="1" i="1" dirty="0" smtClean="0"/>
              <a:t>JOURNAL IMPACT FACTOR</a:t>
            </a:r>
            <a:r>
              <a:rPr lang="en-US" sz="2400" b="1" dirty="0" smtClean="0"/>
              <a:t>  (</a:t>
            </a:r>
            <a:r>
              <a:rPr lang="en-US" sz="2400" b="1" i="1" dirty="0" smtClean="0"/>
              <a:t>JIF ) </a:t>
            </a:r>
            <a:r>
              <a:rPr lang="en-US" sz="2400" b="1" dirty="0" smtClean="0"/>
              <a:t>DAPAT MASUK KE LAMAN LPPM –ITB  ATAU KE GOOGLE CARI  JURNAL TERKAIT DAN DAPAT DIKETAHUI </a:t>
            </a:r>
            <a:r>
              <a:rPr lang="en-US" sz="2400" b="1" i="1" dirty="0" smtClean="0"/>
              <a:t>JIF</a:t>
            </a:r>
            <a:r>
              <a:rPr lang="en-US" sz="2400" b="1" dirty="0" smtClean="0"/>
              <a:t>. DARI LAMAN LPPM-ITB  DAPAT DIKETAHUI JURNAL YANG MEMPUNYAI </a:t>
            </a:r>
            <a:r>
              <a:rPr lang="en-US" sz="2400" b="1" i="1" dirty="0" smtClean="0"/>
              <a:t>JIF</a:t>
            </a:r>
            <a:r>
              <a:rPr lang="en-US" sz="2400" b="1" dirty="0" smtClean="0"/>
              <a:t>  NOL  ATAU </a:t>
            </a:r>
            <a:r>
              <a:rPr lang="en-US" sz="2400" b="1" i="1" dirty="0" smtClean="0"/>
              <a:t>NOT AVALAIBLE</a:t>
            </a:r>
            <a:r>
              <a:rPr lang="en-US" sz="2400" b="1" dirty="0" smtClean="0"/>
              <a:t>  DIAKUI SEBAGAI JURNAL INTERNASIONAL  </a:t>
            </a:r>
            <a:endParaRPr lang="en-US" sz="2400" b="1" dirty="0"/>
          </a:p>
        </p:txBody>
      </p:sp>
    </p:spTree>
    <p:extLst>
      <p:ext uri="{BB962C8B-B14F-4D97-AF65-F5344CB8AC3E}">
        <p14:creationId xmlns:p14="http://schemas.microsoft.com/office/powerpoint/2010/main" val="37140700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9100" y="1600200"/>
            <a:ext cx="11582400" cy="4524315"/>
          </a:xfrm>
          <a:prstGeom prst="rect">
            <a:avLst/>
          </a:prstGeom>
        </p:spPr>
        <p:txBody>
          <a:bodyPr wrap="square">
            <a:spAutoFit/>
          </a:bodyPr>
          <a:lstStyle/>
          <a:p>
            <a:r>
              <a:rPr lang="en-US" sz="3200" b="1" dirty="0"/>
              <a:t>Web of Science</a:t>
            </a:r>
            <a:r>
              <a:rPr lang="en-US" sz="3200" dirty="0"/>
              <a:t> (previously known as </a:t>
            </a:r>
            <a:r>
              <a:rPr lang="en-US" sz="3200" b="1" dirty="0"/>
              <a:t>Web of Knowledge</a:t>
            </a:r>
            <a:r>
              <a:rPr lang="en-US" sz="3200" dirty="0"/>
              <a:t>) is an online subscription-based scientific </a:t>
            </a:r>
            <a:r>
              <a:rPr lang="en-US" sz="3200" dirty="0">
                <a:hlinkClick r:id="rId2" tooltip="Citation index"/>
              </a:rPr>
              <a:t>citation indexing</a:t>
            </a:r>
            <a:r>
              <a:rPr lang="en-US" sz="3200" dirty="0"/>
              <a:t> service originally produced by the </a:t>
            </a:r>
            <a:r>
              <a:rPr lang="en-US" sz="3200" dirty="0">
                <a:hlinkClick r:id="rId3" tooltip="Institute for Scientific Information"/>
              </a:rPr>
              <a:t>Institute for Scientific Information</a:t>
            </a:r>
            <a:r>
              <a:rPr lang="en-US" sz="3200" dirty="0"/>
              <a:t> (ISI), now maintained by </a:t>
            </a:r>
            <a:r>
              <a:rPr lang="en-US" sz="3200" dirty="0" err="1">
                <a:hlinkClick r:id="rId4" tooltip="Clarivate Analytics"/>
              </a:rPr>
              <a:t>Clarivate</a:t>
            </a:r>
            <a:r>
              <a:rPr lang="en-US" sz="3200" dirty="0">
                <a:hlinkClick r:id="rId4" tooltip="Clarivate Analytics"/>
              </a:rPr>
              <a:t> Analytics</a:t>
            </a:r>
            <a:r>
              <a:rPr lang="en-US" sz="3200" dirty="0"/>
              <a:t> (previously the Intellectual Property and Science business of </a:t>
            </a:r>
            <a:r>
              <a:rPr lang="en-US" sz="3200" dirty="0">
                <a:hlinkClick r:id="rId5" tooltip="Thomson Reuters"/>
              </a:rPr>
              <a:t>Thomson Reuters</a:t>
            </a:r>
            <a:r>
              <a:rPr lang="en-US" sz="3200" dirty="0"/>
              <a:t>), that provides a comprehensive citation search. It gives access to multiple databases that reference cross-disciplinary research, which allows for in-depth exploration of specialized sub-fields within an </a:t>
            </a:r>
            <a:r>
              <a:rPr lang="en-US" sz="3200" dirty="0">
                <a:hlinkClick r:id="rId6" tooltip="Academic discipline"/>
              </a:rPr>
              <a:t>academic or scientific discipline</a:t>
            </a:r>
            <a:r>
              <a:rPr lang="en-US" sz="3200" dirty="0"/>
              <a:t>.</a:t>
            </a:r>
            <a:r>
              <a:rPr lang="en-US" sz="3200" baseline="30000" dirty="0">
                <a:hlinkClick r:id="rId7"/>
              </a:rPr>
              <a:t>[1</a:t>
            </a:r>
            <a:endParaRPr lang="en-US" sz="3200" dirty="0"/>
          </a:p>
        </p:txBody>
      </p:sp>
      <p:sp>
        <p:nvSpPr>
          <p:cNvPr id="4" name="Rectangle 3"/>
          <p:cNvSpPr/>
          <p:nvPr/>
        </p:nvSpPr>
        <p:spPr>
          <a:xfrm>
            <a:off x="495300" y="381000"/>
            <a:ext cx="3423694" cy="707886"/>
          </a:xfrm>
          <a:prstGeom prst="rect">
            <a:avLst/>
          </a:prstGeom>
        </p:spPr>
        <p:txBody>
          <a:bodyPr wrap="none">
            <a:spAutoFit/>
          </a:bodyPr>
          <a:lstStyle/>
          <a:p>
            <a:r>
              <a:rPr lang="en-US" sz="4000" b="1" dirty="0"/>
              <a:t>Web of Science</a:t>
            </a:r>
          </a:p>
        </p:txBody>
      </p:sp>
      <p:sp>
        <p:nvSpPr>
          <p:cNvPr id="5" name="Rectangle 4"/>
          <p:cNvSpPr/>
          <p:nvPr/>
        </p:nvSpPr>
        <p:spPr>
          <a:xfrm>
            <a:off x="5515759" y="304800"/>
            <a:ext cx="6104363" cy="461665"/>
          </a:xfrm>
          <a:prstGeom prst="rect">
            <a:avLst/>
          </a:prstGeom>
        </p:spPr>
        <p:txBody>
          <a:bodyPr wrap="none">
            <a:spAutoFit/>
          </a:bodyPr>
          <a:lstStyle/>
          <a:p>
            <a:r>
              <a:rPr lang="en-US" sz="2400" dirty="0">
                <a:hlinkClick r:id="rId8"/>
              </a:rPr>
              <a:t>https://</a:t>
            </a:r>
            <a:r>
              <a:rPr lang="en-US" sz="2400" dirty="0" smtClean="0">
                <a:hlinkClick r:id="rId8"/>
              </a:rPr>
              <a:t>en.wikipedia.org/wiki/Web_of_Science</a:t>
            </a:r>
            <a:r>
              <a:rPr lang="en-US" sz="2400" dirty="0" smtClean="0"/>
              <a:t> </a:t>
            </a:r>
            <a:endParaRPr lang="en-US" sz="2400"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40792713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16</a:t>
            </a:fld>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7586" r="3367" b="7097"/>
          <a:stretch/>
        </p:blipFill>
        <p:spPr bwMode="auto">
          <a:xfrm>
            <a:off x="609600" y="1575685"/>
            <a:ext cx="11010900" cy="4825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342900" y="228600"/>
            <a:ext cx="11506200" cy="1200329"/>
          </a:xfrm>
          <a:prstGeom prst="rect">
            <a:avLst/>
          </a:prstGeom>
        </p:spPr>
        <p:txBody>
          <a:bodyPr wrap="square">
            <a:spAutoFit/>
          </a:bodyPr>
          <a:lstStyle/>
          <a:p>
            <a:r>
              <a:rPr lang="en-US" sz="2400" dirty="0">
                <a:hlinkClick r:id="rId3"/>
              </a:rPr>
              <a:t>https://apps.webofknowledge.com/WOS_GeneralSearch_input.do?product=WOS&amp;search_mode=GeneralSearch&amp;SID=E5G2l8NJAZgkeB5DMgk&amp;preferencesSaved</a:t>
            </a:r>
            <a:r>
              <a:rPr lang="en-US" sz="2400" dirty="0" smtClean="0"/>
              <a:t>=  </a:t>
            </a:r>
            <a:endParaRPr lang="en-US" sz="2400" dirty="0"/>
          </a:p>
        </p:txBody>
      </p:sp>
    </p:spTree>
    <p:extLst>
      <p:ext uri="{BB962C8B-B14F-4D97-AF65-F5344CB8AC3E}">
        <p14:creationId xmlns:p14="http://schemas.microsoft.com/office/powerpoint/2010/main" val="36580493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17</a:t>
            </a:fld>
            <a:endParaRPr lang="en-US"/>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5467" r="1730" b="5526"/>
          <a:stretch/>
        </p:blipFill>
        <p:spPr bwMode="auto">
          <a:xfrm>
            <a:off x="335410" y="990600"/>
            <a:ext cx="11437490" cy="5169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50951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18</a:t>
            </a:fld>
            <a:endParaRPr lang="en-US"/>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11" t="15466" r="1254" b="6215"/>
          <a:stretch/>
        </p:blipFill>
        <p:spPr bwMode="auto">
          <a:xfrm>
            <a:off x="672812" y="1066800"/>
            <a:ext cx="11328688" cy="5119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62639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19</a:t>
            </a:fld>
            <a:endParaRPr lang="en-US"/>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5635" r="8995" b="6373"/>
          <a:stretch/>
        </p:blipFill>
        <p:spPr bwMode="auto">
          <a:xfrm>
            <a:off x="236995" y="1122336"/>
            <a:ext cx="11840705" cy="4973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71500" y="304800"/>
            <a:ext cx="5484194" cy="461665"/>
          </a:xfrm>
          <a:prstGeom prst="rect">
            <a:avLst/>
          </a:prstGeom>
          <a:solidFill>
            <a:srgbClr val="FFFF00"/>
          </a:solidFill>
        </p:spPr>
        <p:txBody>
          <a:bodyPr wrap="none">
            <a:spAutoFit/>
          </a:bodyPr>
          <a:lstStyle/>
          <a:p>
            <a:r>
              <a:rPr lang="en-US" sz="2400" dirty="0"/>
              <a:t>https://journals.aps.org/pra/about</a:t>
            </a:r>
          </a:p>
        </p:txBody>
      </p:sp>
    </p:spTree>
    <p:extLst>
      <p:ext uri="{BB962C8B-B14F-4D97-AF65-F5344CB8AC3E}">
        <p14:creationId xmlns:p14="http://schemas.microsoft.com/office/powerpoint/2010/main" val="8794918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1897" y="345760"/>
            <a:ext cx="12221109" cy="492443"/>
          </a:xfrm>
          <a:prstGeom prst="rect">
            <a:avLst/>
          </a:prstGeom>
          <a:noFill/>
        </p:spPr>
        <p:txBody>
          <a:bodyPr wrap="square" rtlCol="0">
            <a:spAutoFit/>
          </a:bodyPr>
          <a:lstStyle/>
          <a:p>
            <a:endParaRPr lang="en-US" sz="2600" b="1" dirty="0"/>
          </a:p>
        </p:txBody>
      </p:sp>
      <p:graphicFrame>
        <p:nvGraphicFramePr>
          <p:cNvPr id="3" name="Table 2"/>
          <p:cNvGraphicFramePr>
            <a:graphicFrameLocks noGrp="1"/>
          </p:cNvGraphicFramePr>
          <p:nvPr>
            <p:extLst>
              <p:ext uri="{D42A27DB-BD31-4B8C-83A1-F6EECF244321}">
                <p14:modId xmlns:p14="http://schemas.microsoft.com/office/powerpoint/2010/main" val="2872503924"/>
              </p:ext>
            </p:extLst>
          </p:nvPr>
        </p:nvGraphicFramePr>
        <p:xfrm>
          <a:off x="351893" y="382137"/>
          <a:ext cx="11268608" cy="6400800"/>
        </p:xfrm>
        <a:graphic>
          <a:graphicData uri="http://schemas.openxmlformats.org/drawingml/2006/table">
            <a:tbl>
              <a:tblPr firstRow="1" bandRow="1">
                <a:tableStyleId>{5C22544A-7EE6-4342-B048-85BDC9FD1C3A}</a:tableStyleId>
              </a:tblPr>
              <a:tblGrid>
                <a:gridCol w="1235969"/>
                <a:gridCol w="8087883"/>
                <a:gridCol w="1944756"/>
              </a:tblGrid>
              <a:tr h="518475">
                <a:tc>
                  <a:txBody>
                    <a:bodyPr/>
                    <a:lstStyle/>
                    <a:p>
                      <a:pPr algn="ctr"/>
                      <a:r>
                        <a:rPr lang="en-US" sz="3000" dirty="0" smtClean="0">
                          <a:solidFill>
                            <a:schemeClr val="tx1"/>
                          </a:solidFill>
                        </a:rPr>
                        <a:t>No </a:t>
                      </a:r>
                      <a:endParaRPr lang="en-US" sz="3000" dirty="0">
                        <a:solidFill>
                          <a:schemeClr val="tx1"/>
                        </a:solidFill>
                      </a:endParaRPr>
                    </a:p>
                  </a:txBody>
                  <a:tcPr marL="91301" marR="91301">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000" dirty="0" smtClean="0">
                          <a:solidFill>
                            <a:schemeClr val="tx1"/>
                          </a:solidFill>
                        </a:rPr>
                        <a:t> Scientific</a:t>
                      </a:r>
                      <a:r>
                        <a:rPr lang="en-US" sz="3000" baseline="0" dirty="0" smtClean="0">
                          <a:solidFill>
                            <a:schemeClr val="tx1"/>
                          </a:solidFill>
                        </a:rPr>
                        <a:t> Works</a:t>
                      </a:r>
                      <a:endParaRPr lang="en-US" sz="3000" dirty="0">
                        <a:solidFill>
                          <a:schemeClr val="tx1"/>
                        </a:solidFill>
                      </a:endParaRPr>
                    </a:p>
                  </a:txBody>
                  <a:tcPr marL="91301" marR="91301">
                    <a:solidFill>
                      <a:schemeClr val="accent2">
                        <a:lumMod val="20000"/>
                        <a:lumOff val="80000"/>
                      </a:schemeClr>
                    </a:solidFill>
                  </a:tcPr>
                </a:tc>
                <a:tc>
                  <a:txBody>
                    <a:bodyPr/>
                    <a:lstStyle/>
                    <a:p>
                      <a:pPr algn="ctr"/>
                      <a:endParaRPr lang="en-US" sz="3000" dirty="0">
                        <a:solidFill>
                          <a:schemeClr val="tx1"/>
                        </a:solidFill>
                      </a:endParaRPr>
                    </a:p>
                  </a:txBody>
                  <a:tcPr marL="91301" marR="91301">
                    <a:solidFill>
                      <a:schemeClr val="accent2">
                        <a:lumMod val="20000"/>
                        <a:lumOff val="80000"/>
                      </a:schemeClr>
                    </a:solidFill>
                  </a:tcPr>
                </a:tc>
              </a:tr>
              <a:tr h="508712">
                <a:tc>
                  <a:txBody>
                    <a:bodyPr/>
                    <a:lstStyle/>
                    <a:p>
                      <a:pPr algn="ctr"/>
                      <a:r>
                        <a:rPr lang="en-US" sz="3000" b="1" dirty="0" smtClean="0"/>
                        <a:t>1</a:t>
                      </a:r>
                      <a:endParaRPr lang="en-US" sz="3000" b="1" dirty="0"/>
                    </a:p>
                  </a:txBody>
                  <a:tcPr marL="91301" marR="91301">
                    <a:solidFill>
                      <a:schemeClr val="accent2">
                        <a:lumMod val="20000"/>
                        <a:lumOff val="80000"/>
                      </a:schemeClr>
                    </a:solidFill>
                  </a:tcPr>
                </a:tc>
                <a:tc>
                  <a:txBody>
                    <a:bodyPr/>
                    <a:lstStyle/>
                    <a:p>
                      <a:r>
                        <a:rPr lang="en-US" sz="3000" b="1" dirty="0" smtClean="0"/>
                        <a:t>Reference</a:t>
                      </a:r>
                      <a:r>
                        <a:rPr lang="en-US" sz="3000" b="1" baseline="0" dirty="0" smtClean="0"/>
                        <a:t> Book</a:t>
                      </a:r>
                      <a:endParaRPr lang="en-US" sz="3000" b="1" dirty="0"/>
                    </a:p>
                  </a:txBody>
                  <a:tcPr marL="91301" marR="91301">
                    <a:solidFill>
                      <a:schemeClr val="accent2">
                        <a:lumMod val="20000"/>
                        <a:lumOff val="80000"/>
                      </a:schemeClr>
                    </a:solidFill>
                  </a:tcPr>
                </a:tc>
                <a:tc rowSpan="8">
                  <a:txBody>
                    <a:bodyPr/>
                    <a:lstStyle/>
                    <a:p>
                      <a:endParaRPr lang="en-US" sz="3000" b="0" dirty="0"/>
                    </a:p>
                  </a:txBody>
                  <a:tcPr marL="91301" marR="91301">
                    <a:solidFill>
                      <a:schemeClr val="accent2">
                        <a:lumMod val="20000"/>
                        <a:lumOff val="80000"/>
                      </a:schemeClr>
                    </a:solidFill>
                  </a:tcPr>
                </a:tc>
              </a:tr>
              <a:tr h="508712">
                <a:tc>
                  <a:txBody>
                    <a:bodyPr/>
                    <a:lstStyle/>
                    <a:p>
                      <a:pPr algn="ctr"/>
                      <a:r>
                        <a:rPr lang="en-US" sz="3000" b="1" dirty="0" smtClean="0"/>
                        <a:t>2</a:t>
                      </a:r>
                      <a:endParaRPr lang="en-US" sz="3000" b="1" dirty="0"/>
                    </a:p>
                  </a:txBody>
                  <a:tcPr marL="91301" marR="91301">
                    <a:solidFill>
                      <a:schemeClr val="accent2">
                        <a:lumMod val="20000"/>
                        <a:lumOff val="80000"/>
                      </a:schemeClr>
                    </a:solidFill>
                  </a:tcPr>
                </a:tc>
                <a:tc>
                  <a:txBody>
                    <a:bodyPr/>
                    <a:lstStyle/>
                    <a:p>
                      <a:r>
                        <a:rPr lang="en-US" sz="3000" b="1" baseline="0" dirty="0" smtClean="0"/>
                        <a:t>Monograph Book</a:t>
                      </a:r>
                      <a:endParaRPr lang="en-US" sz="3000" b="1" dirty="0"/>
                    </a:p>
                  </a:txBody>
                  <a:tcPr marL="91301" marR="91301">
                    <a:solidFill>
                      <a:schemeClr val="accent2">
                        <a:lumMod val="20000"/>
                        <a:lumOff val="80000"/>
                      </a:schemeClr>
                    </a:solidFill>
                  </a:tcPr>
                </a:tc>
                <a:tc vMerge="1">
                  <a:txBody>
                    <a:bodyPr/>
                    <a:lstStyle/>
                    <a:p>
                      <a:endParaRPr lang="en-US" sz="2400" dirty="0"/>
                    </a:p>
                  </a:txBody>
                  <a:tcPr>
                    <a:solidFill>
                      <a:schemeClr val="accent2">
                        <a:lumMod val="20000"/>
                        <a:lumOff val="80000"/>
                      </a:schemeClr>
                    </a:solidFill>
                  </a:tcPr>
                </a:tc>
              </a:tr>
              <a:tr h="508712">
                <a:tc>
                  <a:txBody>
                    <a:bodyPr/>
                    <a:lstStyle/>
                    <a:p>
                      <a:pPr algn="ctr"/>
                      <a:r>
                        <a:rPr lang="en-US" sz="3000" b="1" dirty="0" smtClean="0"/>
                        <a:t>3</a:t>
                      </a:r>
                      <a:endParaRPr lang="en-US" sz="3000" b="1" dirty="0"/>
                    </a:p>
                  </a:txBody>
                  <a:tcPr marL="91301" marR="91301">
                    <a:solidFill>
                      <a:schemeClr val="accent2">
                        <a:lumMod val="20000"/>
                        <a:lumOff val="80000"/>
                      </a:schemeClr>
                    </a:solidFill>
                  </a:tcPr>
                </a:tc>
                <a:tc>
                  <a:txBody>
                    <a:bodyPr/>
                    <a:lstStyle/>
                    <a:p>
                      <a:r>
                        <a:rPr lang="en-US" sz="3000" b="1" i="1" dirty="0" smtClean="0"/>
                        <a:t>National &amp;International Book Chapter</a:t>
                      </a:r>
                      <a:endParaRPr lang="en-US" sz="3000" b="1" i="1" dirty="0"/>
                    </a:p>
                  </a:txBody>
                  <a:tcPr marL="91301" marR="91301">
                    <a:solidFill>
                      <a:schemeClr val="accent2">
                        <a:lumMod val="20000"/>
                        <a:lumOff val="80000"/>
                      </a:schemeClr>
                    </a:solidFill>
                  </a:tcPr>
                </a:tc>
                <a:tc vMerge="1">
                  <a:txBody>
                    <a:bodyPr/>
                    <a:lstStyle/>
                    <a:p>
                      <a:endParaRPr lang="en-US"/>
                    </a:p>
                  </a:txBody>
                  <a:tcPr/>
                </a:tc>
              </a:tr>
              <a:tr h="508712">
                <a:tc>
                  <a:txBody>
                    <a:bodyPr/>
                    <a:lstStyle/>
                    <a:p>
                      <a:pPr algn="ctr"/>
                      <a:r>
                        <a:rPr lang="en-US" sz="3000" b="1" dirty="0" smtClean="0"/>
                        <a:t>4</a:t>
                      </a:r>
                      <a:endParaRPr lang="en-US" sz="3000" b="1" dirty="0"/>
                    </a:p>
                  </a:txBody>
                  <a:tcPr marL="91301" marR="91301">
                    <a:solidFill>
                      <a:schemeClr val="accent2">
                        <a:lumMod val="20000"/>
                        <a:lumOff val="80000"/>
                      </a:schemeClr>
                    </a:solidFill>
                  </a:tcPr>
                </a:tc>
                <a:tc>
                  <a:txBody>
                    <a:bodyPr/>
                    <a:lstStyle/>
                    <a:p>
                      <a:r>
                        <a:rPr lang="en-US" sz="3000" b="1" i="1" dirty="0" smtClean="0"/>
                        <a:t> National</a:t>
                      </a:r>
                      <a:r>
                        <a:rPr lang="en-US" sz="3000" b="1" i="1" baseline="0" dirty="0" smtClean="0"/>
                        <a:t> Journal</a:t>
                      </a:r>
                      <a:endParaRPr lang="en-US" sz="3000" b="1" i="1" dirty="0"/>
                    </a:p>
                  </a:txBody>
                  <a:tcPr marL="91301" marR="91301">
                    <a:solidFill>
                      <a:srgbClr val="FFFF00"/>
                    </a:solidFill>
                  </a:tcPr>
                </a:tc>
                <a:tc vMerge="1">
                  <a:txBody>
                    <a:bodyPr/>
                    <a:lstStyle/>
                    <a:p>
                      <a:endParaRPr lang="en-US"/>
                    </a:p>
                  </a:txBody>
                  <a:tcPr/>
                </a:tc>
              </a:tr>
              <a:tr h="932638">
                <a:tc>
                  <a:txBody>
                    <a:bodyPr/>
                    <a:lstStyle/>
                    <a:p>
                      <a:pPr algn="ctr"/>
                      <a:r>
                        <a:rPr lang="en-US" sz="3000" b="1" dirty="0" smtClean="0"/>
                        <a:t>5</a:t>
                      </a:r>
                      <a:endParaRPr lang="en-US" sz="3000" b="1" dirty="0"/>
                    </a:p>
                  </a:txBody>
                  <a:tcPr marL="91301" marR="91301">
                    <a:solidFill>
                      <a:schemeClr val="accent2">
                        <a:lumMod val="20000"/>
                        <a:lumOff val="80000"/>
                      </a:schemeClr>
                    </a:solidFill>
                  </a:tcPr>
                </a:tc>
                <a:tc>
                  <a:txBody>
                    <a:bodyPr/>
                    <a:lstStyle/>
                    <a:p>
                      <a:r>
                        <a:rPr lang="en-US" sz="3000" b="1" baseline="0" dirty="0" smtClean="0"/>
                        <a:t>National Journal </a:t>
                      </a:r>
                      <a:r>
                        <a:rPr lang="en-US" sz="3000" b="1" baseline="0" dirty="0" err="1" smtClean="0"/>
                        <a:t>acredited</a:t>
                      </a:r>
                      <a:r>
                        <a:rPr lang="en-US" sz="3000" b="1" baseline="0" dirty="0" smtClean="0"/>
                        <a:t> by  Ministry of Research &amp; Higher Education</a:t>
                      </a:r>
                      <a:endParaRPr lang="en-US" sz="3000" b="1" dirty="0"/>
                    </a:p>
                  </a:txBody>
                  <a:tcPr marL="91301" marR="91301">
                    <a:solidFill>
                      <a:srgbClr val="FFFF00"/>
                    </a:solidFill>
                  </a:tcPr>
                </a:tc>
                <a:tc vMerge="1">
                  <a:txBody>
                    <a:bodyPr/>
                    <a:lstStyle/>
                    <a:p>
                      <a:endParaRPr lang="en-US" sz="2400" dirty="0"/>
                    </a:p>
                  </a:txBody>
                  <a:tcPr>
                    <a:solidFill>
                      <a:schemeClr val="accent2">
                        <a:lumMod val="20000"/>
                        <a:lumOff val="80000"/>
                      </a:schemeClr>
                    </a:solidFill>
                  </a:tcPr>
                </a:tc>
              </a:tr>
              <a:tr h="508712">
                <a:tc>
                  <a:txBody>
                    <a:bodyPr/>
                    <a:lstStyle/>
                    <a:p>
                      <a:pPr algn="ctr"/>
                      <a:r>
                        <a:rPr lang="en-US" sz="3000" b="1" dirty="0" smtClean="0"/>
                        <a:t>6</a:t>
                      </a:r>
                      <a:endParaRPr lang="en-US" sz="3000" b="1" dirty="0"/>
                    </a:p>
                  </a:txBody>
                  <a:tcPr marL="91301" marR="91301">
                    <a:solidFill>
                      <a:schemeClr val="accent2">
                        <a:lumMod val="20000"/>
                        <a:lumOff val="80000"/>
                      </a:schemeClr>
                    </a:solidFill>
                  </a:tcPr>
                </a:tc>
                <a:tc>
                  <a:txBody>
                    <a:bodyPr/>
                    <a:lstStyle/>
                    <a:p>
                      <a:r>
                        <a:rPr lang="en-US" sz="3000" b="1" dirty="0" smtClean="0"/>
                        <a:t>International</a:t>
                      </a:r>
                      <a:r>
                        <a:rPr lang="en-US" sz="3000" b="1" baseline="0" dirty="0" smtClean="0"/>
                        <a:t>  Journal</a:t>
                      </a:r>
                      <a:endParaRPr lang="en-US" sz="3000" b="1" dirty="0"/>
                    </a:p>
                  </a:txBody>
                  <a:tcPr marL="91301" marR="91301">
                    <a:solidFill>
                      <a:srgbClr val="00B0F0"/>
                    </a:solidFill>
                  </a:tcPr>
                </a:tc>
                <a:tc vMerge="1">
                  <a:txBody>
                    <a:bodyPr/>
                    <a:lstStyle/>
                    <a:p>
                      <a:endParaRPr lang="en-US" sz="2400" dirty="0"/>
                    </a:p>
                  </a:txBody>
                  <a:tcPr>
                    <a:solidFill>
                      <a:schemeClr val="accent2">
                        <a:lumMod val="20000"/>
                        <a:lumOff val="80000"/>
                      </a:schemeClr>
                    </a:solidFill>
                  </a:tcPr>
                </a:tc>
              </a:tr>
              <a:tr h="508712">
                <a:tc>
                  <a:txBody>
                    <a:bodyPr/>
                    <a:lstStyle/>
                    <a:p>
                      <a:pPr algn="ctr"/>
                      <a:r>
                        <a:rPr lang="en-US" sz="3000" b="1" dirty="0" smtClean="0"/>
                        <a:t>7</a:t>
                      </a:r>
                      <a:endParaRPr lang="en-US" sz="3000" b="1" dirty="0"/>
                    </a:p>
                  </a:txBody>
                  <a:tcPr marL="91301" marR="91301">
                    <a:solidFill>
                      <a:schemeClr val="accent2">
                        <a:lumMod val="20000"/>
                        <a:lumOff val="80000"/>
                      </a:schemeClr>
                    </a:solidFill>
                  </a:tcPr>
                </a:tc>
                <a:tc>
                  <a:txBody>
                    <a:bodyPr/>
                    <a:lstStyle/>
                    <a:p>
                      <a:r>
                        <a:rPr lang="en-US" sz="3000" b="1" dirty="0" smtClean="0"/>
                        <a:t>International Reputable  journal</a:t>
                      </a:r>
                      <a:endParaRPr lang="en-US" sz="3000" b="1" dirty="0"/>
                    </a:p>
                  </a:txBody>
                  <a:tcPr marL="91301" marR="91301">
                    <a:solidFill>
                      <a:srgbClr val="00B0F0"/>
                    </a:solidFill>
                  </a:tcPr>
                </a:tc>
                <a:tc vMerge="1">
                  <a:txBody>
                    <a:bodyPr/>
                    <a:lstStyle/>
                    <a:p>
                      <a:endParaRPr lang="en-US" sz="2400" dirty="0"/>
                    </a:p>
                  </a:txBody>
                  <a:tcPr>
                    <a:solidFill>
                      <a:schemeClr val="accent2">
                        <a:lumMod val="20000"/>
                        <a:lumOff val="80000"/>
                      </a:schemeClr>
                    </a:solidFill>
                  </a:tcPr>
                </a:tc>
              </a:tr>
              <a:tr h="508712">
                <a:tc>
                  <a:txBody>
                    <a:bodyPr/>
                    <a:lstStyle/>
                    <a:p>
                      <a:pPr algn="ctr"/>
                      <a:r>
                        <a:rPr lang="en-US" sz="3000" b="1" dirty="0" smtClean="0"/>
                        <a:t>8</a:t>
                      </a:r>
                      <a:endParaRPr lang="en-US" sz="3000" b="1" dirty="0"/>
                    </a:p>
                  </a:txBody>
                  <a:tcPr marL="91301" marR="91301">
                    <a:solidFill>
                      <a:schemeClr val="accent2">
                        <a:lumMod val="20000"/>
                        <a:lumOff val="80000"/>
                      </a:schemeClr>
                    </a:solidFill>
                  </a:tcPr>
                </a:tc>
                <a:tc>
                  <a:txBody>
                    <a:bodyPr/>
                    <a:lstStyle/>
                    <a:p>
                      <a:r>
                        <a:rPr lang="en-US" sz="3000" b="1" dirty="0" smtClean="0"/>
                        <a:t>International paper</a:t>
                      </a:r>
                      <a:r>
                        <a:rPr lang="en-US" sz="3000" b="1" baseline="0" dirty="0" smtClean="0"/>
                        <a:t> conference </a:t>
                      </a:r>
                      <a:endParaRPr lang="en-US" sz="3000" b="1" dirty="0"/>
                    </a:p>
                  </a:txBody>
                  <a:tcPr marL="91301" marR="91301">
                    <a:solidFill>
                      <a:schemeClr val="accent2">
                        <a:lumMod val="20000"/>
                        <a:lumOff val="80000"/>
                      </a:schemeClr>
                    </a:solidFill>
                  </a:tcPr>
                </a:tc>
                <a:tc vMerge="1">
                  <a:txBody>
                    <a:bodyPr/>
                    <a:lstStyle/>
                    <a:p>
                      <a:endParaRPr lang="en-US" sz="2400" dirty="0"/>
                    </a:p>
                  </a:txBody>
                  <a:tcPr>
                    <a:solidFill>
                      <a:schemeClr val="accent2">
                        <a:lumMod val="20000"/>
                        <a:lumOff val="80000"/>
                      </a:schemeClr>
                    </a:solidFill>
                  </a:tcPr>
                </a:tc>
              </a:tr>
              <a:tr h="932638">
                <a:tc>
                  <a:txBody>
                    <a:bodyPr/>
                    <a:lstStyle/>
                    <a:p>
                      <a:pPr algn="ctr"/>
                      <a:r>
                        <a:rPr lang="en-US" sz="3000" b="1" dirty="0" smtClean="0"/>
                        <a:t>9</a:t>
                      </a:r>
                    </a:p>
                    <a:p>
                      <a:pPr algn="ctr"/>
                      <a:r>
                        <a:rPr lang="en-US" sz="3000" b="1" dirty="0" smtClean="0"/>
                        <a:t>10</a:t>
                      </a:r>
                      <a:endParaRPr lang="en-US" sz="3000" b="1" dirty="0"/>
                    </a:p>
                  </a:txBody>
                  <a:tcPr marL="91301" marR="91301">
                    <a:solidFill>
                      <a:schemeClr val="accent2">
                        <a:lumMod val="20000"/>
                        <a:lumOff val="80000"/>
                      </a:schemeClr>
                    </a:solidFill>
                  </a:tcPr>
                </a:tc>
                <a:tc>
                  <a:txBody>
                    <a:bodyPr/>
                    <a:lstStyle/>
                    <a:p>
                      <a:r>
                        <a:rPr lang="en-US" sz="3000" b="1" dirty="0" smtClean="0"/>
                        <a:t>National paper conference</a:t>
                      </a:r>
                    </a:p>
                    <a:p>
                      <a:r>
                        <a:rPr lang="en-US" sz="3000" b="1" dirty="0" err="1" smtClean="0"/>
                        <a:t>Laporan</a:t>
                      </a:r>
                      <a:r>
                        <a:rPr lang="en-US" sz="3000" b="1" dirty="0" smtClean="0"/>
                        <a:t> </a:t>
                      </a:r>
                      <a:r>
                        <a:rPr lang="en-US" sz="3000" b="1" dirty="0" err="1" smtClean="0"/>
                        <a:t>Penelitian</a:t>
                      </a:r>
                      <a:endParaRPr lang="en-US" sz="3000" b="1" dirty="0"/>
                    </a:p>
                  </a:txBody>
                  <a:tcPr marL="91301" marR="91301">
                    <a:solidFill>
                      <a:schemeClr val="accent2">
                        <a:lumMod val="20000"/>
                        <a:lumOff val="80000"/>
                      </a:schemeClr>
                    </a:solidFill>
                  </a:tcPr>
                </a:tc>
                <a:tc>
                  <a:txBody>
                    <a:bodyPr/>
                    <a:lstStyle/>
                    <a:p>
                      <a:endParaRPr lang="en-US" sz="3000" b="0" dirty="0"/>
                    </a:p>
                  </a:txBody>
                  <a:tcPr marL="91301" marR="91301">
                    <a:solidFill>
                      <a:schemeClr val="accent2">
                        <a:lumMod val="20000"/>
                        <a:lumOff val="80000"/>
                      </a:schemeClr>
                    </a:solidFill>
                  </a:tcPr>
                </a:tc>
              </a:tr>
            </a:tbl>
          </a:graphicData>
        </a:graphic>
      </p:graphicFrame>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dirty="0"/>
          </a:p>
        </p:txBody>
      </p:sp>
      <p:sp>
        <p:nvSpPr>
          <p:cNvPr id="6" name="Right Brace 5"/>
          <p:cNvSpPr/>
          <p:nvPr/>
        </p:nvSpPr>
        <p:spPr>
          <a:xfrm>
            <a:off x="8572500" y="4191000"/>
            <a:ext cx="381000" cy="1143000"/>
          </a:xfrm>
          <a:prstGeom prst="rightBrace">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Left Arrow 6"/>
          <p:cNvSpPr/>
          <p:nvPr/>
        </p:nvSpPr>
        <p:spPr>
          <a:xfrm>
            <a:off x="9182100" y="4533900"/>
            <a:ext cx="1219200" cy="41910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55032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20</a:t>
            </a:fld>
            <a:endParaRPr lang="en-US"/>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269" t="25652" r="15427" b="5121"/>
          <a:stretch/>
        </p:blipFill>
        <p:spPr bwMode="auto">
          <a:xfrm>
            <a:off x="1596325" y="609600"/>
            <a:ext cx="9407472" cy="5064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381000" y="143470"/>
            <a:ext cx="11696700" cy="369332"/>
          </a:xfrm>
          <a:prstGeom prst="rect">
            <a:avLst/>
          </a:prstGeom>
          <a:solidFill>
            <a:srgbClr val="FFFF00"/>
          </a:solidFill>
        </p:spPr>
        <p:txBody>
          <a:bodyPr wrap="square">
            <a:spAutoFit/>
          </a:bodyPr>
          <a:lstStyle/>
          <a:p>
            <a:r>
              <a:rPr lang="en-US" dirty="0"/>
              <a:t>http://www.lppm.itb.ac.id/wp-content/uploads/sites/55/2017/08/Journal-Impact-factor_2017.pdf</a:t>
            </a:r>
          </a:p>
        </p:txBody>
      </p:sp>
      <p:pic>
        <p:nvPicPr>
          <p:cNvPr id="61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6676" t="37376" r="17453" b="56056"/>
          <a:stretch/>
        </p:blipFill>
        <p:spPr bwMode="auto">
          <a:xfrm>
            <a:off x="382682" y="5982346"/>
            <a:ext cx="11542618" cy="64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66551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21</a:t>
            </a:fld>
            <a:endParaRPr lang="en-US"/>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103" t="19279" r="13165" b="5933"/>
          <a:stretch/>
        </p:blipFill>
        <p:spPr bwMode="auto">
          <a:xfrm>
            <a:off x="1562100" y="1082298"/>
            <a:ext cx="9593450" cy="5470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23900" y="304800"/>
            <a:ext cx="6781800" cy="369332"/>
          </a:xfrm>
          <a:prstGeom prst="rect">
            <a:avLst/>
          </a:prstGeom>
          <a:solidFill>
            <a:srgbClr val="FFFF00"/>
          </a:solidFill>
        </p:spPr>
        <p:txBody>
          <a:bodyPr wrap="square" rtlCol="0">
            <a:spAutoFit/>
          </a:bodyPr>
          <a:lstStyle/>
          <a:p>
            <a:r>
              <a:rPr lang="en-US" b="1" dirty="0" smtClean="0"/>
              <a:t>JURNAL INTERNASIONAL ,LISTED DI WEB OF SCIENCE</a:t>
            </a:r>
            <a:endParaRPr lang="en-US" b="1" dirty="0"/>
          </a:p>
        </p:txBody>
      </p:sp>
    </p:spTree>
    <p:extLst>
      <p:ext uri="{BB962C8B-B14F-4D97-AF65-F5344CB8AC3E}">
        <p14:creationId xmlns:p14="http://schemas.microsoft.com/office/powerpoint/2010/main" val="6592975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90900" y="1074003"/>
            <a:ext cx="1981200" cy="830997"/>
          </a:xfrm>
          <a:prstGeom prst="rect">
            <a:avLst/>
          </a:prstGeom>
        </p:spPr>
        <p:txBody>
          <a:bodyPr wrap="square">
            <a:spAutoFit/>
          </a:bodyPr>
          <a:lstStyle/>
          <a:p>
            <a:r>
              <a:rPr lang="en-US" sz="2400" b="1" dirty="0" smtClean="0"/>
              <a:t>About </a:t>
            </a:r>
            <a:r>
              <a:rPr lang="en-US" sz="2400" b="1" dirty="0"/>
              <a:t>Us</a:t>
            </a:r>
          </a:p>
          <a:p>
            <a:r>
              <a:rPr lang="en-US" sz="2400" b="1" dirty="0"/>
              <a:t>What We Do</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008" t="24576" r="69983" b="65113"/>
          <a:stretch/>
        </p:blipFill>
        <p:spPr bwMode="auto">
          <a:xfrm>
            <a:off x="251716" y="1074003"/>
            <a:ext cx="2348771" cy="907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90500" y="2135862"/>
            <a:ext cx="11887200" cy="4678204"/>
          </a:xfrm>
          <a:prstGeom prst="rect">
            <a:avLst/>
          </a:prstGeom>
        </p:spPr>
        <p:txBody>
          <a:bodyPr wrap="square">
            <a:spAutoFit/>
          </a:bodyPr>
          <a:lstStyle/>
          <a:p>
            <a:r>
              <a:rPr lang="en-US" sz="2500" b="1" i="1" dirty="0" err="1"/>
              <a:t>Clarivate</a:t>
            </a:r>
            <a:r>
              <a:rPr lang="en-US" sz="2500" b="1" dirty="0"/>
              <a:t> </a:t>
            </a:r>
            <a:r>
              <a:rPr lang="en-US" sz="2500" b="1" i="1" dirty="0"/>
              <a:t>Analytics </a:t>
            </a:r>
            <a:r>
              <a:rPr lang="en-US" sz="2500" b="1" dirty="0"/>
              <a:t>accelerates the pace of innovation by providing trusted insights and analytics to customers around the world, enabling them to discover, protect and commercialize new ideas, faster. Formerly the Intellectual Property and Science business of Thomson Reuters, we own and operate a collection of leading subscription-based businesses focused on scientific and academic research, patent analytics and regulatory standards, pharmaceutical and biotech intelligence, trademark protection, domain brand protection and intellectual property management. </a:t>
            </a:r>
            <a:r>
              <a:rPr lang="en-US" sz="2500" b="1" i="1" dirty="0" err="1"/>
              <a:t>Clarivate</a:t>
            </a:r>
            <a:r>
              <a:rPr lang="en-US" sz="2500" b="1" dirty="0"/>
              <a:t> </a:t>
            </a:r>
            <a:r>
              <a:rPr lang="en-US" sz="2500" b="1" i="1" dirty="0"/>
              <a:t>Analytics</a:t>
            </a:r>
            <a:r>
              <a:rPr lang="en-US" sz="2500" b="1" dirty="0"/>
              <a:t> is now an independent company with over 4,000 employees, operating in more than 100 countries and owns well‐known brands that include </a:t>
            </a:r>
            <a:r>
              <a:rPr lang="en-US" sz="2500" b="1" i="1" dirty="0"/>
              <a:t>Web of Science</a:t>
            </a:r>
            <a:r>
              <a:rPr lang="en-US" sz="2500" b="1" dirty="0"/>
              <a:t>, </a:t>
            </a:r>
            <a:r>
              <a:rPr lang="en-US" sz="2500" b="1" i="1" dirty="0" err="1"/>
              <a:t>Cortellis</a:t>
            </a:r>
            <a:r>
              <a:rPr lang="en-US" sz="2500" b="1" dirty="0"/>
              <a:t>, </a:t>
            </a:r>
            <a:r>
              <a:rPr lang="en-US" sz="2500" b="1" i="1" dirty="0" err="1"/>
              <a:t>Derwent</a:t>
            </a:r>
            <a:r>
              <a:rPr lang="en-US" sz="2500" b="1" i="1" dirty="0"/>
              <a:t> Innovation</a:t>
            </a:r>
            <a:r>
              <a:rPr lang="en-US" sz="2500" b="1" dirty="0"/>
              <a:t>, </a:t>
            </a:r>
            <a:r>
              <a:rPr lang="en-US" sz="2500" b="1" i="1" dirty="0" err="1"/>
              <a:t>Derwent</a:t>
            </a:r>
            <a:r>
              <a:rPr lang="en-US" sz="2500" b="1" dirty="0"/>
              <a:t> </a:t>
            </a:r>
            <a:r>
              <a:rPr lang="en-US" sz="2500" b="1" i="1" dirty="0"/>
              <a:t>World Patents Index</a:t>
            </a:r>
            <a:r>
              <a:rPr lang="en-US" sz="2500" b="1" dirty="0"/>
              <a:t>, </a:t>
            </a:r>
            <a:r>
              <a:rPr lang="en-US" sz="2500" b="1" i="1" dirty="0" err="1"/>
              <a:t>CompuMark</a:t>
            </a:r>
            <a:r>
              <a:rPr lang="en-US" sz="2500" b="1" dirty="0"/>
              <a:t>, </a:t>
            </a:r>
            <a:r>
              <a:rPr lang="en-US" sz="2500" b="1" i="1" dirty="0" err="1"/>
              <a:t>MarkMonitor</a:t>
            </a:r>
            <a:r>
              <a:rPr lang="en-US" sz="2500" b="1" dirty="0"/>
              <a:t> and </a:t>
            </a:r>
            <a:r>
              <a:rPr lang="en-US" sz="2500" b="1" i="1" dirty="0" err="1"/>
              <a:t>Techstreet</a:t>
            </a:r>
            <a:r>
              <a:rPr lang="en-US" sz="2500" b="1" dirty="0"/>
              <a:t>, among others.</a:t>
            </a:r>
          </a:p>
        </p:txBody>
      </p:sp>
      <p:sp>
        <p:nvSpPr>
          <p:cNvPr id="4" name="Rectangle 3"/>
          <p:cNvSpPr/>
          <p:nvPr/>
        </p:nvSpPr>
        <p:spPr>
          <a:xfrm>
            <a:off x="1638300" y="228600"/>
            <a:ext cx="5932073" cy="461665"/>
          </a:xfrm>
          <a:prstGeom prst="rect">
            <a:avLst/>
          </a:prstGeom>
        </p:spPr>
        <p:txBody>
          <a:bodyPr wrap="none">
            <a:spAutoFit/>
          </a:bodyPr>
          <a:lstStyle/>
          <a:p>
            <a:r>
              <a:rPr lang="en-US" sz="2400" b="1" dirty="0">
                <a:hlinkClick r:id="rId3"/>
              </a:rPr>
              <a:t>http://clarivate.com/about-us/what-we-do</a:t>
            </a:r>
            <a:r>
              <a:rPr lang="en-US" sz="2400" b="1" dirty="0" smtClean="0">
                <a:hlinkClick r:id="rId3"/>
              </a:rPr>
              <a:t>/</a:t>
            </a:r>
            <a:r>
              <a:rPr lang="en-US" sz="2400" b="1" dirty="0" smtClean="0"/>
              <a:t> </a:t>
            </a:r>
            <a:endParaRPr lang="en-US" sz="2400" b="1"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31279187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867" t="15254" r="36274" b="9816"/>
          <a:stretch/>
        </p:blipFill>
        <p:spPr bwMode="auto">
          <a:xfrm>
            <a:off x="800100" y="1224366"/>
            <a:ext cx="10439400" cy="5481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66700" y="76200"/>
            <a:ext cx="11658600" cy="923330"/>
          </a:xfrm>
          <a:prstGeom prst="rect">
            <a:avLst/>
          </a:prstGeom>
        </p:spPr>
        <p:txBody>
          <a:bodyPr wrap="square">
            <a:spAutoFit/>
          </a:bodyPr>
          <a:lstStyle/>
          <a:p>
            <a:r>
              <a:rPr lang="en-US" dirty="0">
                <a:hlinkClick r:id="rId3"/>
              </a:rPr>
              <a:t>http://</a:t>
            </a:r>
            <a:r>
              <a:rPr lang="en-US" dirty="0" smtClean="0">
                <a:hlinkClick r:id="rId3"/>
              </a:rPr>
              <a:t>ip-science.thomsonreuters.com/mjl</a:t>
            </a:r>
            <a:r>
              <a:rPr lang="en-US" dirty="0">
                <a:hlinkClick r:id="rId3"/>
              </a:rPr>
              <a:t>/?</a:t>
            </a:r>
            <a:r>
              <a:rPr lang="en-US" dirty="0" smtClean="0">
                <a:hlinkClick r:id="rId3"/>
              </a:rPr>
              <a:t>utm_source=false&amp;utm_medium=false&amp;utm_campaign=false&amp;utm_source=false&amp;utm_medium=false&amp;utm_campaign=false</a:t>
            </a:r>
            <a:r>
              <a:rPr lang="en-US" dirty="0" smtClean="0"/>
              <a:t> </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15055613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181" t="19280" r="30198" b="15696"/>
          <a:stretch/>
        </p:blipFill>
        <p:spPr bwMode="auto">
          <a:xfrm>
            <a:off x="571500" y="381000"/>
            <a:ext cx="7512083"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24</a:t>
            </a:fld>
            <a:endParaRPr lang="en-US"/>
          </a:p>
        </p:txBody>
      </p:sp>
      <p:sp>
        <p:nvSpPr>
          <p:cNvPr id="3" name="TextBox 2"/>
          <p:cNvSpPr txBox="1"/>
          <p:nvPr/>
        </p:nvSpPr>
        <p:spPr>
          <a:xfrm>
            <a:off x="8083583" y="1371600"/>
            <a:ext cx="4298917" cy="4524315"/>
          </a:xfrm>
          <a:prstGeom prst="rect">
            <a:avLst/>
          </a:prstGeom>
          <a:solidFill>
            <a:srgbClr val="FFFF00"/>
          </a:solidFill>
        </p:spPr>
        <p:txBody>
          <a:bodyPr wrap="square" rtlCol="0">
            <a:spAutoFit/>
          </a:bodyPr>
          <a:lstStyle/>
          <a:p>
            <a:pPr marL="285750" indent="-285750">
              <a:buFont typeface="Courier New" pitchFamily="49" charset="0"/>
              <a:buChar char="o"/>
            </a:pPr>
            <a:r>
              <a:rPr lang="en-US" b="1" dirty="0" smtClean="0"/>
              <a:t>JURNAL2 YANG SUDAH MEMPUNYAI JIF MASUK DALAM SSCI ATAU SCI EXP</a:t>
            </a:r>
          </a:p>
          <a:p>
            <a:pPr marL="285750" indent="-285750">
              <a:buFont typeface="Courier New" pitchFamily="49" charset="0"/>
              <a:buChar char="o"/>
            </a:pPr>
            <a:endParaRPr lang="en-US" b="1" dirty="0"/>
          </a:p>
          <a:p>
            <a:pPr marL="285750" indent="-285750">
              <a:buFont typeface="Courier New" pitchFamily="49" charset="0"/>
              <a:buChar char="o"/>
            </a:pPr>
            <a:r>
              <a:rPr lang="en-US" b="1" dirty="0" smtClean="0"/>
              <a:t>JURNAL YANG LISTED DI MASTER JURNAL LIST DAN ESCI BUKAN JURNAL INERNASIONAL BEREPUTASI</a:t>
            </a:r>
          </a:p>
          <a:p>
            <a:pPr marL="285750" indent="-285750">
              <a:buFont typeface="Courier New" pitchFamily="49" charset="0"/>
              <a:buChar char="o"/>
            </a:pPr>
            <a:endParaRPr lang="en-US" b="1" dirty="0"/>
          </a:p>
          <a:p>
            <a:pPr marL="285750" indent="-285750">
              <a:buFont typeface="Courier New" pitchFamily="49" charset="0"/>
              <a:buChar char="o"/>
            </a:pPr>
            <a:r>
              <a:rPr lang="en-US" b="1" dirty="0" smtClean="0"/>
              <a:t>NAMA2 JURNAL DI </a:t>
            </a:r>
            <a:r>
              <a:rPr lang="en-US" b="1" dirty="0" err="1" smtClean="0"/>
              <a:t>SCIExp</a:t>
            </a:r>
            <a:r>
              <a:rPr lang="en-US" b="1" dirty="0" smtClean="0"/>
              <a:t> DAN SSCI OVERLAPPING DENGAN YANG MASTER JURNAL LIST DAN MEMPUNYAI QUARTILE</a:t>
            </a:r>
          </a:p>
          <a:p>
            <a:pPr marL="285750" indent="-285750">
              <a:buFont typeface="Courier New" pitchFamily="49" charset="0"/>
              <a:buChar char="o"/>
            </a:pPr>
            <a:endParaRPr lang="en-US" b="1" dirty="0"/>
          </a:p>
          <a:p>
            <a:pPr marL="285750" indent="-285750">
              <a:buFont typeface="Courier New" pitchFamily="49" charset="0"/>
              <a:buChar char="o"/>
            </a:pPr>
            <a:r>
              <a:rPr lang="en-US" b="1" dirty="0" smtClean="0"/>
              <a:t>UNTUK ESCI HANYA LISTED SAJA DI WEB OF SCIENCE</a:t>
            </a:r>
            <a:endParaRPr lang="en-US" b="1" dirty="0"/>
          </a:p>
        </p:txBody>
      </p:sp>
    </p:spTree>
    <p:extLst>
      <p:ext uri="{BB962C8B-B14F-4D97-AF65-F5344CB8AC3E}">
        <p14:creationId xmlns:p14="http://schemas.microsoft.com/office/powerpoint/2010/main" val="37031833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25</a:t>
            </a:fld>
            <a:endParaRPr lang="en-US"/>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105" t="16668" r="18978" b="8580"/>
          <a:stretch/>
        </p:blipFill>
        <p:spPr bwMode="auto">
          <a:xfrm>
            <a:off x="1790700" y="1084881"/>
            <a:ext cx="8446577" cy="5468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028699" y="304800"/>
            <a:ext cx="10058401" cy="523220"/>
          </a:xfrm>
          <a:prstGeom prst="rect">
            <a:avLst/>
          </a:prstGeom>
          <a:solidFill>
            <a:srgbClr val="FFFF00"/>
          </a:solidFill>
        </p:spPr>
        <p:txBody>
          <a:bodyPr wrap="square" rtlCol="0">
            <a:spAutoFit/>
          </a:bodyPr>
          <a:lstStyle/>
          <a:p>
            <a:r>
              <a:rPr lang="en-US" sz="2800" dirty="0" err="1" smtClean="0"/>
              <a:t>Klaim</a:t>
            </a:r>
            <a:r>
              <a:rPr lang="en-US" sz="2800" dirty="0" smtClean="0"/>
              <a:t> </a:t>
            </a:r>
            <a:r>
              <a:rPr lang="en-US" sz="2800" dirty="0" err="1" smtClean="0"/>
              <a:t>jurnal</a:t>
            </a:r>
            <a:r>
              <a:rPr lang="en-US" sz="2800" dirty="0" smtClean="0"/>
              <a:t> </a:t>
            </a:r>
            <a:r>
              <a:rPr lang="en-US" sz="2800" dirty="0" err="1" smtClean="0"/>
              <a:t>internasional</a:t>
            </a:r>
            <a:r>
              <a:rPr lang="en-US" sz="2800" dirty="0" smtClean="0"/>
              <a:t> </a:t>
            </a:r>
            <a:r>
              <a:rPr lang="en-US" sz="2800" dirty="0" err="1" smtClean="0"/>
              <a:t>bereputasi</a:t>
            </a:r>
            <a:r>
              <a:rPr lang="en-US" sz="2800" dirty="0" smtClean="0"/>
              <a:t> yang </a:t>
            </a:r>
            <a:r>
              <a:rPr lang="en-US" sz="2800" dirty="0" err="1" smtClean="0"/>
              <a:t>tidak</a:t>
            </a:r>
            <a:r>
              <a:rPr lang="en-US" sz="2800" dirty="0" smtClean="0"/>
              <a:t> valid</a:t>
            </a:r>
            <a:endParaRPr lang="en-US" sz="2800" dirty="0"/>
          </a:p>
        </p:txBody>
      </p:sp>
    </p:spTree>
    <p:extLst>
      <p:ext uri="{BB962C8B-B14F-4D97-AF65-F5344CB8AC3E}">
        <p14:creationId xmlns:p14="http://schemas.microsoft.com/office/powerpoint/2010/main" val="12976705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26</a:t>
            </a:fld>
            <a:endParaRPr lang="en-US"/>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961" t="15042" r="18525" b="6816"/>
          <a:stretch/>
        </p:blipFill>
        <p:spPr bwMode="auto">
          <a:xfrm>
            <a:off x="2019300" y="1217908"/>
            <a:ext cx="8524068" cy="5716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800100" y="228600"/>
            <a:ext cx="11049000" cy="830997"/>
          </a:xfrm>
          <a:prstGeom prst="rect">
            <a:avLst/>
          </a:prstGeom>
          <a:solidFill>
            <a:srgbClr val="FFFF00"/>
          </a:solidFill>
        </p:spPr>
        <p:txBody>
          <a:bodyPr wrap="square" rtlCol="0">
            <a:spAutoFit/>
          </a:bodyPr>
          <a:lstStyle/>
          <a:p>
            <a:r>
              <a:rPr lang="en-US" sz="2400" dirty="0" err="1" smtClean="0"/>
              <a:t>Hanya</a:t>
            </a:r>
            <a:r>
              <a:rPr lang="en-US" sz="2400" dirty="0" smtClean="0"/>
              <a:t> </a:t>
            </a:r>
            <a:r>
              <a:rPr lang="en-US" sz="2400" dirty="0" err="1" smtClean="0"/>
              <a:t>ditemukan</a:t>
            </a:r>
            <a:r>
              <a:rPr lang="en-US" sz="2400" dirty="0" smtClean="0"/>
              <a:t> di Master Journal </a:t>
            </a:r>
            <a:r>
              <a:rPr lang="en-US" sz="2400" dirty="0"/>
              <a:t>L</a:t>
            </a:r>
            <a:r>
              <a:rPr lang="en-US" sz="2400" dirty="0" smtClean="0"/>
              <a:t>ist </a:t>
            </a:r>
            <a:r>
              <a:rPr lang="en-US" sz="2400" dirty="0" err="1" smtClean="0"/>
              <a:t>dan</a:t>
            </a:r>
            <a:r>
              <a:rPr lang="en-US" sz="2400" dirty="0" smtClean="0"/>
              <a:t> </a:t>
            </a:r>
            <a:r>
              <a:rPr lang="en-US" sz="2400" dirty="0" err="1" smtClean="0"/>
              <a:t>Eemerging</a:t>
            </a:r>
            <a:r>
              <a:rPr lang="en-US" sz="2400" dirty="0" smtClean="0"/>
              <a:t> Source Citation Index( ESCI)</a:t>
            </a:r>
            <a:endParaRPr lang="en-US" sz="2400" dirty="0"/>
          </a:p>
        </p:txBody>
      </p:sp>
    </p:spTree>
    <p:extLst>
      <p:ext uri="{BB962C8B-B14F-4D97-AF65-F5344CB8AC3E}">
        <p14:creationId xmlns:p14="http://schemas.microsoft.com/office/powerpoint/2010/main" val="12937147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0516" t="16102" r="3368" b="35180"/>
          <a:stretch/>
        </p:blipFill>
        <p:spPr bwMode="auto">
          <a:xfrm>
            <a:off x="415366" y="381000"/>
            <a:ext cx="11975002"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41110256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0159" t="20339" r="5541" b="16596"/>
          <a:stretch/>
        </p:blipFill>
        <p:spPr bwMode="auto">
          <a:xfrm>
            <a:off x="647700" y="609600"/>
            <a:ext cx="11490056"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18310424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700" y="152400"/>
            <a:ext cx="11125200" cy="523220"/>
          </a:xfrm>
          <a:prstGeom prst="rect">
            <a:avLst/>
          </a:prstGeom>
        </p:spPr>
        <p:txBody>
          <a:bodyPr wrap="square">
            <a:spAutoFit/>
          </a:bodyPr>
          <a:lstStyle/>
          <a:p>
            <a:r>
              <a:rPr lang="en-US" sz="2800" dirty="0">
                <a:hlinkClick r:id="rId2"/>
              </a:rPr>
              <a:t>https://</a:t>
            </a:r>
            <a:r>
              <a:rPr lang="en-US" sz="2800" dirty="0" smtClean="0">
                <a:hlinkClick r:id="rId2"/>
              </a:rPr>
              <a:t>en.m.wikipedia.org/wiki/Emerging_Sources_Citation_Index</a:t>
            </a:r>
            <a:r>
              <a:rPr lang="en-US" sz="2800" dirty="0" smtClean="0"/>
              <a:t> </a:t>
            </a:r>
            <a:endParaRPr lang="en-US" sz="2800" dirty="0"/>
          </a:p>
        </p:txBody>
      </p:sp>
      <p:sp>
        <p:nvSpPr>
          <p:cNvPr id="4" name="Rectangle 3"/>
          <p:cNvSpPr/>
          <p:nvPr/>
        </p:nvSpPr>
        <p:spPr>
          <a:xfrm>
            <a:off x="647700" y="1219200"/>
            <a:ext cx="11125200" cy="3970318"/>
          </a:xfrm>
          <a:prstGeom prst="rect">
            <a:avLst/>
          </a:prstGeom>
        </p:spPr>
        <p:txBody>
          <a:bodyPr wrap="square">
            <a:spAutoFit/>
          </a:bodyPr>
          <a:lstStyle/>
          <a:p>
            <a:r>
              <a:rPr lang="en-US" sz="2800" b="1" dirty="0"/>
              <a:t>Emerging Sources Citation Index</a:t>
            </a:r>
          </a:p>
          <a:p>
            <a:r>
              <a:rPr lang="en-US" sz="2800" dirty="0">
                <a:hlinkClick r:id="rId3"/>
              </a:rPr>
              <a:t>Page issues</a:t>
            </a:r>
            <a:endParaRPr lang="en-US" sz="2800" dirty="0"/>
          </a:p>
          <a:p>
            <a:r>
              <a:rPr lang="en-US" sz="2800" dirty="0"/>
              <a:t>The </a:t>
            </a:r>
            <a:r>
              <a:rPr lang="en-US" sz="2800" b="1" dirty="0"/>
              <a:t>Emerging Sources Citation Index</a:t>
            </a:r>
            <a:r>
              <a:rPr lang="en-US" sz="2800" dirty="0"/>
              <a:t> is a </a:t>
            </a:r>
            <a:r>
              <a:rPr lang="en-US" sz="2800" dirty="0">
                <a:hlinkClick r:id="rId4" tooltip="Citation index"/>
              </a:rPr>
              <a:t>citation index</a:t>
            </a:r>
            <a:r>
              <a:rPr lang="en-US" sz="2800" dirty="0"/>
              <a:t> produced since 2015 by </a:t>
            </a:r>
            <a:r>
              <a:rPr lang="en-US" sz="2800" dirty="0">
                <a:hlinkClick r:id="rId5" tooltip="Thomson Reuters"/>
              </a:rPr>
              <a:t>Thomson Reuters</a:t>
            </a:r>
            <a:r>
              <a:rPr lang="en-US" sz="2800" dirty="0"/>
              <a:t>, and now by </a:t>
            </a:r>
            <a:r>
              <a:rPr lang="en-US" sz="2800" dirty="0" err="1">
                <a:hlinkClick r:id="rId6" tooltip="Clarivate Analytics"/>
              </a:rPr>
              <a:t>Clarivate</a:t>
            </a:r>
            <a:r>
              <a:rPr lang="en-US" sz="2800" dirty="0">
                <a:hlinkClick r:id="rId6" tooltip="Clarivate Analytics"/>
              </a:rPr>
              <a:t> Analytics</a:t>
            </a:r>
            <a:r>
              <a:rPr lang="en-US" sz="2800" dirty="0"/>
              <a:t>. It is accessible through the </a:t>
            </a:r>
            <a:r>
              <a:rPr lang="en-US" sz="2800" i="1" dirty="0">
                <a:hlinkClick r:id="rId7" tooltip="Web of Science"/>
              </a:rPr>
              <a:t>Web of Science</a:t>
            </a:r>
            <a:r>
              <a:rPr lang="en-US" sz="2800" dirty="0"/>
              <a:t>.</a:t>
            </a:r>
            <a:r>
              <a:rPr lang="en-US" sz="2800" baseline="30000" dirty="0">
                <a:hlinkClick r:id="rId8"/>
              </a:rPr>
              <a:t>[1]</a:t>
            </a:r>
            <a:r>
              <a:rPr lang="en-US" sz="2800" dirty="0"/>
              <a:t> The index includes </a:t>
            </a:r>
            <a:r>
              <a:rPr lang="en-US" sz="2800" dirty="0">
                <a:hlinkClick r:id="rId9" tooltip="Academic journal"/>
              </a:rPr>
              <a:t>academic journals</a:t>
            </a:r>
            <a:r>
              <a:rPr lang="en-US" sz="2800" dirty="0"/>
              <a:t> "of regional importance and in emerging scientific fields".</a:t>
            </a:r>
            <a:r>
              <a:rPr lang="en-US" sz="2800" baseline="30000" dirty="0">
                <a:hlinkClick r:id="rId10"/>
              </a:rPr>
              <a:t>[2]</a:t>
            </a:r>
            <a:r>
              <a:rPr lang="en-US" sz="2800" dirty="0"/>
              <a:t> </a:t>
            </a:r>
            <a:r>
              <a:rPr lang="en-US" sz="2800" dirty="0">
                <a:hlinkClick r:id="rId11" tooltip="Jeffrey Beall"/>
              </a:rPr>
              <a:t>Jeffrey </a:t>
            </a:r>
            <a:r>
              <a:rPr lang="en-US" sz="2800" dirty="0" err="1">
                <a:hlinkClick r:id="rId11" tooltip="Jeffrey Beall"/>
              </a:rPr>
              <a:t>Beall</a:t>
            </a:r>
            <a:r>
              <a:rPr lang="en-US" sz="2800" dirty="0"/>
              <a:t> has stated that, among the databases produced by Thomson Reuters, the Emerging Sources Citation Index is the easiest one to get into and as a result it contains many </a:t>
            </a:r>
            <a:r>
              <a:rPr lang="en-US" sz="2800" dirty="0">
                <a:hlinkClick r:id="rId12" tooltip="Predatory open access publishing"/>
              </a:rPr>
              <a:t>predatory journals</a:t>
            </a:r>
            <a:endParaRPr lang="en-US" sz="28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29</a:t>
            </a:fld>
            <a:endParaRPr lang="en-US"/>
          </a:p>
        </p:txBody>
      </p:sp>
      <p:sp>
        <p:nvSpPr>
          <p:cNvPr id="6" name="TextBox 5"/>
          <p:cNvSpPr txBox="1"/>
          <p:nvPr/>
        </p:nvSpPr>
        <p:spPr>
          <a:xfrm>
            <a:off x="647700" y="5715000"/>
            <a:ext cx="10972800" cy="707886"/>
          </a:xfrm>
          <a:prstGeom prst="rect">
            <a:avLst/>
          </a:prstGeom>
          <a:solidFill>
            <a:srgbClr val="FFFF00"/>
          </a:solidFill>
        </p:spPr>
        <p:txBody>
          <a:bodyPr wrap="square" rtlCol="0">
            <a:spAutoFit/>
          </a:bodyPr>
          <a:lstStyle/>
          <a:p>
            <a:r>
              <a:rPr lang="en-US" sz="2000" b="1" dirty="0" err="1" smtClean="0"/>
              <a:t>Prediksi</a:t>
            </a:r>
            <a:r>
              <a:rPr lang="en-US" sz="2000" b="1" dirty="0" smtClean="0"/>
              <a:t> Jeffrey </a:t>
            </a:r>
            <a:r>
              <a:rPr lang="en-US" sz="2000" b="1" dirty="0" err="1" smtClean="0"/>
              <a:t>Beall</a:t>
            </a:r>
            <a:r>
              <a:rPr lang="en-US" sz="2000" b="1" dirty="0" smtClean="0"/>
              <a:t> </a:t>
            </a:r>
            <a:r>
              <a:rPr lang="en-US" sz="2000" b="1" dirty="0" err="1" smtClean="0"/>
              <a:t>mungkin</a:t>
            </a:r>
            <a:r>
              <a:rPr lang="en-US" sz="2000" b="1" dirty="0" smtClean="0"/>
              <a:t> </a:t>
            </a:r>
            <a:r>
              <a:rPr lang="en-US" sz="2000" b="1" dirty="0" err="1" smtClean="0"/>
              <a:t>tidak</a:t>
            </a:r>
            <a:r>
              <a:rPr lang="en-US" sz="2000" b="1" dirty="0" smtClean="0"/>
              <a:t> </a:t>
            </a:r>
            <a:r>
              <a:rPr lang="en-US" sz="2000" b="1" dirty="0" err="1" smtClean="0"/>
              <a:t>sepenuhnya</a:t>
            </a:r>
            <a:r>
              <a:rPr lang="en-US" sz="2000" b="1" dirty="0" smtClean="0"/>
              <a:t> </a:t>
            </a:r>
            <a:r>
              <a:rPr lang="en-US" sz="2000" b="1" dirty="0" err="1" smtClean="0"/>
              <a:t>benar</a:t>
            </a:r>
            <a:r>
              <a:rPr lang="en-US" sz="2000" b="1" dirty="0" smtClean="0"/>
              <a:t> , </a:t>
            </a:r>
            <a:r>
              <a:rPr lang="en-US" sz="2000" b="1" dirty="0" err="1" smtClean="0"/>
              <a:t>lihat</a:t>
            </a:r>
            <a:r>
              <a:rPr lang="en-US" sz="2000" b="1" dirty="0" smtClean="0"/>
              <a:t> </a:t>
            </a:r>
            <a:r>
              <a:rPr lang="en-US" sz="2000" b="1" dirty="0" err="1" smtClean="0"/>
              <a:t>artikel</a:t>
            </a:r>
            <a:r>
              <a:rPr lang="en-US" sz="2000" b="1" dirty="0" smtClean="0"/>
              <a:t>  who is Afraid  of Peer Reviewer</a:t>
            </a:r>
            <a:r>
              <a:rPr lang="en-US" sz="2000" b="1" dirty="0"/>
              <a:t>? Science  04 Oct 2013</a:t>
            </a:r>
            <a:r>
              <a:rPr lang="en-US" sz="2000" b="1" dirty="0" smtClean="0"/>
              <a:t>: Vol</a:t>
            </a:r>
            <a:r>
              <a:rPr lang="en-US" sz="2000" b="1" dirty="0"/>
              <a:t>. 342, Issue 6154, pp. </a:t>
            </a:r>
            <a:r>
              <a:rPr lang="en-US" sz="2000" b="1" dirty="0" smtClean="0"/>
              <a:t>60-65  DOI</a:t>
            </a:r>
            <a:r>
              <a:rPr lang="en-US" sz="2000" b="1" dirty="0"/>
              <a:t>: 10.1126/science.342.6154.60 </a:t>
            </a:r>
            <a:r>
              <a:rPr lang="en-US" sz="2000" b="1" dirty="0" smtClean="0"/>
              <a:t> </a:t>
            </a:r>
            <a:endParaRPr lang="en-US" sz="2000" b="1" dirty="0"/>
          </a:p>
        </p:txBody>
      </p:sp>
    </p:spTree>
    <p:extLst>
      <p:ext uri="{BB962C8B-B14F-4D97-AF65-F5344CB8AC3E}">
        <p14:creationId xmlns:p14="http://schemas.microsoft.com/office/powerpoint/2010/main" val="11362446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a:t>
            </a:fld>
            <a:endParaRPr lang="en-US"/>
          </a:p>
        </p:txBody>
      </p:sp>
      <p:graphicFrame>
        <p:nvGraphicFramePr>
          <p:cNvPr id="4" name="Diagram 3"/>
          <p:cNvGraphicFramePr/>
          <p:nvPr>
            <p:extLst>
              <p:ext uri="{D42A27DB-BD31-4B8C-83A1-F6EECF244321}">
                <p14:modId xmlns:p14="http://schemas.microsoft.com/office/powerpoint/2010/main" val="4116768150"/>
              </p:ext>
            </p:extLst>
          </p:nvPr>
        </p:nvGraphicFramePr>
        <p:xfrm>
          <a:off x="3162300" y="965200"/>
          <a:ext cx="8382000" cy="558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419100" y="152400"/>
            <a:ext cx="11582400" cy="584775"/>
          </a:xfrm>
          <a:prstGeom prst="rect">
            <a:avLst/>
          </a:prstGeom>
          <a:solidFill>
            <a:srgbClr val="FFFF00"/>
          </a:solidFill>
        </p:spPr>
        <p:txBody>
          <a:bodyPr wrap="square" rtlCol="0">
            <a:spAutoFit/>
          </a:bodyPr>
          <a:lstStyle/>
          <a:p>
            <a:r>
              <a:rPr lang="en-US" sz="3200" b="1" dirty="0" smtClean="0"/>
              <a:t>PEDOMAN OPERASIONAL 2014- FILE VERSI JUNE 2015</a:t>
            </a:r>
            <a:endParaRPr lang="en-US" sz="3200" b="1" dirty="0"/>
          </a:p>
        </p:txBody>
      </p:sp>
      <p:sp>
        <p:nvSpPr>
          <p:cNvPr id="7" name="TextBox 6"/>
          <p:cNvSpPr txBox="1"/>
          <p:nvPr/>
        </p:nvSpPr>
        <p:spPr>
          <a:xfrm>
            <a:off x="3543300" y="1524000"/>
            <a:ext cx="304800" cy="523220"/>
          </a:xfrm>
          <a:prstGeom prst="rect">
            <a:avLst/>
          </a:prstGeom>
          <a:noFill/>
        </p:spPr>
        <p:txBody>
          <a:bodyPr wrap="square" rtlCol="0">
            <a:spAutoFit/>
          </a:bodyPr>
          <a:lstStyle/>
          <a:p>
            <a:r>
              <a:rPr lang="en-US" sz="2800" b="1" dirty="0" smtClean="0"/>
              <a:t>v</a:t>
            </a:r>
            <a:endParaRPr lang="en-US" sz="2800" b="1" dirty="0"/>
          </a:p>
        </p:txBody>
      </p:sp>
    </p:spTree>
    <p:extLst>
      <p:ext uri="{BB962C8B-B14F-4D97-AF65-F5344CB8AC3E}">
        <p14:creationId xmlns:p14="http://schemas.microsoft.com/office/powerpoint/2010/main" val="7530885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30</a:t>
            </a:fld>
            <a:endParaRPr lang="en-US"/>
          </a:p>
        </p:txBody>
      </p:sp>
      <p:sp>
        <p:nvSpPr>
          <p:cNvPr id="3" name="TextBox 2"/>
          <p:cNvSpPr txBox="1"/>
          <p:nvPr/>
        </p:nvSpPr>
        <p:spPr>
          <a:xfrm>
            <a:off x="800100" y="828794"/>
            <a:ext cx="10515600" cy="4124206"/>
          </a:xfrm>
          <a:prstGeom prst="rect">
            <a:avLst/>
          </a:prstGeom>
          <a:noFill/>
        </p:spPr>
        <p:txBody>
          <a:bodyPr wrap="square" rtlCol="0">
            <a:spAutoFit/>
          </a:bodyPr>
          <a:lstStyle/>
          <a:p>
            <a:r>
              <a:rPr lang="en-US" sz="4000" b="1" dirty="0" smtClean="0"/>
              <a:t>ARTIKEL  TIDAK DAPAT DIPERGUNAKAN UNTUK MEMENUHI PERSYARATAN KENAIKAN JABATAN KE  GURU BESAR ATAU LEKTOR KEPALA ?</a:t>
            </a:r>
          </a:p>
          <a:p>
            <a:endParaRPr lang="en-US" dirty="0"/>
          </a:p>
          <a:p>
            <a:endParaRPr lang="en-US" dirty="0" smtClean="0"/>
          </a:p>
          <a:p>
            <a:r>
              <a:rPr lang="en-US" sz="6600" dirty="0" smtClean="0"/>
              <a:t>BEBERAPA TEMUAN !! </a:t>
            </a:r>
            <a:endParaRPr lang="en-US" sz="6600" dirty="0"/>
          </a:p>
        </p:txBody>
      </p:sp>
    </p:spTree>
    <p:extLst>
      <p:ext uri="{BB962C8B-B14F-4D97-AF65-F5344CB8AC3E}">
        <p14:creationId xmlns:p14="http://schemas.microsoft.com/office/powerpoint/2010/main" val="13285038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31</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 y="685800"/>
            <a:ext cx="7330566" cy="343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9525" y="4191000"/>
            <a:ext cx="5413375" cy="259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47700" y="164068"/>
            <a:ext cx="7010400" cy="369332"/>
          </a:xfrm>
          <a:prstGeom prst="rect">
            <a:avLst/>
          </a:prstGeom>
          <a:noFill/>
        </p:spPr>
        <p:txBody>
          <a:bodyPr wrap="square" rtlCol="0">
            <a:spAutoFit/>
          </a:bodyPr>
          <a:lstStyle/>
          <a:p>
            <a:r>
              <a:rPr lang="en-US" b="1" dirty="0" smtClean="0"/>
              <a:t>ARPN JOURNAL OF ENGINEERING AND APPLIED SCIENCES </a:t>
            </a:r>
            <a:endParaRPr lang="en-US" b="1" dirty="0"/>
          </a:p>
        </p:txBody>
      </p:sp>
      <p:sp>
        <p:nvSpPr>
          <p:cNvPr id="5" name="TextBox 4"/>
          <p:cNvSpPr txBox="1"/>
          <p:nvPr/>
        </p:nvSpPr>
        <p:spPr>
          <a:xfrm>
            <a:off x="8420100" y="1066800"/>
            <a:ext cx="3352800" cy="646331"/>
          </a:xfrm>
          <a:prstGeom prst="rect">
            <a:avLst/>
          </a:prstGeom>
          <a:solidFill>
            <a:srgbClr val="FFFF00"/>
          </a:solidFill>
        </p:spPr>
        <p:txBody>
          <a:bodyPr wrap="square" rtlCol="0">
            <a:spAutoFit/>
          </a:bodyPr>
          <a:lstStyle/>
          <a:p>
            <a:r>
              <a:rPr lang="en-US" dirty="0" smtClean="0"/>
              <a:t>JURNAL Q3 TETAPI  EDITOR TIDAK MELAKUKAN REVIEW</a:t>
            </a:r>
            <a:endParaRPr lang="en-US" dirty="0"/>
          </a:p>
        </p:txBody>
      </p:sp>
    </p:spTree>
    <p:extLst>
      <p:ext uri="{BB962C8B-B14F-4D97-AF65-F5344CB8AC3E}">
        <p14:creationId xmlns:p14="http://schemas.microsoft.com/office/powerpoint/2010/main" val="2789325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32</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2300" y="914400"/>
            <a:ext cx="8153400" cy="5081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6972300" y="5638800"/>
            <a:ext cx="2057400" cy="381000"/>
          </a:xfrm>
          <a:prstGeom prst="ellipse">
            <a:avLst/>
          </a:prstGeom>
          <a:solidFill>
            <a:srgbClr val="FF0000">
              <a:alpha val="2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5524500" y="762000"/>
            <a:ext cx="2667000" cy="762000"/>
          </a:xfrm>
          <a:prstGeom prst="ellipse">
            <a:avLst/>
          </a:prstGeom>
          <a:solidFill>
            <a:srgbClr val="FF0000">
              <a:alpha val="2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rot="16200000">
            <a:off x="2324100" y="2667000"/>
            <a:ext cx="2133600" cy="609600"/>
          </a:xfrm>
          <a:prstGeom prst="ellipse">
            <a:avLst/>
          </a:prstGeom>
          <a:solidFill>
            <a:srgbClr val="FF0000">
              <a:alpha val="3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962900" y="1066800"/>
            <a:ext cx="1600200" cy="914400"/>
          </a:xfrm>
          <a:prstGeom prst="ellipse">
            <a:avLst/>
          </a:prstGeom>
          <a:solidFill>
            <a:srgbClr val="FFC000">
              <a:alpha val="2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95300" y="228600"/>
            <a:ext cx="3657600" cy="369332"/>
          </a:xfrm>
          <a:prstGeom prst="rect">
            <a:avLst/>
          </a:prstGeom>
          <a:solidFill>
            <a:srgbClr val="FFFF00"/>
          </a:solidFill>
        </p:spPr>
        <p:txBody>
          <a:bodyPr wrap="square" rtlCol="0">
            <a:spAutoFit/>
          </a:bodyPr>
          <a:lstStyle/>
          <a:p>
            <a:r>
              <a:rPr lang="en-US" dirty="0" smtClean="0"/>
              <a:t>VOL XX NO W, FEBRUARY 2016</a:t>
            </a:r>
            <a:endParaRPr lang="en-US" dirty="0"/>
          </a:p>
        </p:txBody>
      </p:sp>
      <p:sp>
        <p:nvSpPr>
          <p:cNvPr id="8" name="Oval 7"/>
          <p:cNvSpPr/>
          <p:nvPr/>
        </p:nvSpPr>
        <p:spPr>
          <a:xfrm>
            <a:off x="6286500" y="5029200"/>
            <a:ext cx="952500" cy="457200"/>
          </a:xfrm>
          <a:prstGeom prst="ellipse">
            <a:avLst/>
          </a:prstGeom>
          <a:solidFill>
            <a:srgbClr val="FF0000">
              <a:alpha val="2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62460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33</a:t>
            </a:fld>
            <a:endParaRPr lang="en-US"/>
          </a:p>
        </p:txBody>
      </p:sp>
      <p:sp>
        <p:nvSpPr>
          <p:cNvPr id="3" name="Rectangle 2"/>
          <p:cNvSpPr/>
          <p:nvPr/>
        </p:nvSpPr>
        <p:spPr>
          <a:xfrm>
            <a:off x="419100" y="152400"/>
            <a:ext cx="3677610" cy="369332"/>
          </a:xfrm>
          <a:prstGeom prst="rect">
            <a:avLst/>
          </a:prstGeom>
          <a:solidFill>
            <a:srgbClr val="FFFF00"/>
          </a:solidFill>
        </p:spPr>
        <p:txBody>
          <a:bodyPr wrap="none">
            <a:spAutoFit/>
          </a:bodyPr>
          <a:lstStyle/>
          <a:p>
            <a:r>
              <a:rPr lang="en-US" dirty="0"/>
              <a:t>VOL. </a:t>
            </a:r>
            <a:r>
              <a:rPr lang="en-US" dirty="0" smtClean="0"/>
              <a:t>XY, </a:t>
            </a:r>
            <a:r>
              <a:rPr lang="en-US" dirty="0"/>
              <a:t>NO. </a:t>
            </a:r>
            <a:r>
              <a:rPr lang="en-US" dirty="0" smtClean="0"/>
              <a:t>Y, </a:t>
            </a:r>
            <a:r>
              <a:rPr lang="en-US" dirty="0"/>
              <a:t>JANUARY 2017</a:t>
            </a:r>
          </a:p>
        </p:txBody>
      </p:sp>
      <p:pic>
        <p:nvPicPr>
          <p:cNvPr id="4" name="Picture 3"/>
          <p:cNvPicPr/>
          <p:nvPr/>
        </p:nvPicPr>
        <p:blipFill rotWithShape="1">
          <a:blip r:embed="rId2"/>
          <a:srcRect l="16463" t="25001" r="14870" b="20705"/>
          <a:stretch/>
        </p:blipFill>
        <p:spPr bwMode="auto">
          <a:xfrm>
            <a:off x="892444" y="1295400"/>
            <a:ext cx="10515600" cy="4724400"/>
          </a:xfrm>
          <a:prstGeom prst="rect">
            <a:avLst/>
          </a:prstGeom>
          <a:ln>
            <a:noFill/>
          </a:ln>
          <a:extLst>
            <a:ext uri="{53640926-AAD7-44D8-BBD7-CCE9431645EC}">
              <a14:shadowObscured xmlns:a14="http://schemas.microsoft.com/office/drawing/2010/main"/>
            </a:ext>
          </a:extLst>
        </p:spPr>
      </p:pic>
      <p:sp>
        <p:nvSpPr>
          <p:cNvPr id="5" name="Rounded Rectangle 4"/>
          <p:cNvSpPr/>
          <p:nvPr/>
        </p:nvSpPr>
        <p:spPr>
          <a:xfrm>
            <a:off x="2781300" y="5029200"/>
            <a:ext cx="1828800" cy="228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6134100" y="1905000"/>
            <a:ext cx="3581400" cy="2057400"/>
          </a:xfrm>
          <a:prstGeom prst="ellipse">
            <a:avLst/>
          </a:prstGeom>
          <a:solidFill>
            <a:srgbClr val="FF0000">
              <a:alpha val="2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24796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34</a:t>
            </a:fld>
            <a:endParaRPr lang="en-US"/>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413" t="15465" r="68315" b="30209"/>
          <a:stretch/>
        </p:blipFill>
        <p:spPr bwMode="auto">
          <a:xfrm>
            <a:off x="6630045" y="2426776"/>
            <a:ext cx="2247255" cy="3974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7645" t="19227" r="39235" b="5561"/>
          <a:stretch/>
        </p:blipFill>
        <p:spPr bwMode="auto">
          <a:xfrm>
            <a:off x="523714" y="517901"/>
            <a:ext cx="5610386" cy="5501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743700" y="152400"/>
            <a:ext cx="4419600" cy="1200329"/>
          </a:xfrm>
          <a:prstGeom prst="rect">
            <a:avLst/>
          </a:prstGeom>
          <a:solidFill>
            <a:srgbClr val="FFFF00"/>
          </a:solidFill>
        </p:spPr>
        <p:txBody>
          <a:bodyPr wrap="square" rtlCol="0">
            <a:spAutoFit/>
          </a:bodyPr>
          <a:lstStyle/>
          <a:p>
            <a:r>
              <a:rPr lang="en-US" dirty="0" smtClean="0"/>
              <a:t>ARTIKEL BERASAL DARI CONFERENCE, TIDAK DISEBUT DI LAMAN –ON LINE, </a:t>
            </a:r>
            <a:r>
              <a:rPr lang="en-US" dirty="0" err="1" smtClean="0"/>
              <a:t>Vol</a:t>
            </a:r>
            <a:r>
              <a:rPr lang="en-US" dirty="0" smtClean="0"/>
              <a:t> 3( 2013) no 2 ; </a:t>
            </a:r>
            <a:r>
              <a:rPr lang="en-US" dirty="0" err="1" smtClean="0"/>
              <a:t>Vol</a:t>
            </a:r>
            <a:r>
              <a:rPr lang="en-US" dirty="0" smtClean="0"/>
              <a:t> 5(2015) no 1 </a:t>
            </a:r>
            <a:r>
              <a:rPr lang="en-US" dirty="0" err="1" smtClean="0"/>
              <a:t>dan</a:t>
            </a:r>
            <a:r>
              <a:rPr lang="en-US" dirty="0" smtClean="0"/>
              <a:t> 5 . Di LAMAN TIDAK DISEBUT  </a:t>
            </a:r>
            <a:endParaRPr lang="en-US" dirty="0"/>
          </a:p>
        </p:txBody>
      </p:sp>
    </p:spTree>
    <p:extLst>
      <p:ext uri="{BB962C8B-B14F-4D97-AF65-F5344CB8AC3E}">
        <p14:creationId xmlns:p14="http://schemas.microsoft.com/office/powerpoint/2010/main" val="3080943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35</a:t>
            </a:fld>
            <a:endParaRPr lang="en-US"/>
          </a:p>
        </p:txBody>
      </p:sp>
      <p:sp>
        <p:nvSpPr>
          <p:cNvPr id="3" name="TextBox 2"/>
          <p:cNvSpPr txBox="1"/>
          <p:nvPr/>
        </p:nvSpPr>
        <p:spPr>
          <a:xfrm>
            <a:off x="419100" y="304800"/>
            <a:ext cx="3733800" cy="369332"/>
          </a:xfrm>
          <a:prstGeom prst="rect">
            <a:avLst/>
          </a:prstGeom>
          <a:solidFill>
            <a:srgbClr val="FFFF00"/>
          </a:solidFill>
        </p:spPr>
        <p:txBody>
          <a:bodyPr wrap="square" rtlCol="0">
            <a:spAutoFit/>
          </a:bodyPr>
          <a:lstStyle/>
          <a:p>
            <a:r>
              <a:rPr lang="en-US" dirty="0" smtClean="0"/>
              <a:t>VOL 5(2015) NO 5</a:t>
            </a:r>
            <a:endParaRPr lang="en-US" dirty="0"/>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34" t="11229" r="60454" b="66825"/>
          <a:stretch/>
        </p:blipFill>
        <p:spPr bwMode="auto">
          <a:xfrm>
            <a:off x="108488" y="909234"/>
            <a:ext cx="11731270" cy="3738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00100" y="5334000"/>
            <a:ext cx="9677400" cy="830997"/>
          </a:xfrm>
          <a:prstGeom prst="rect">
            <a:avLst/>
          </a:prstGeom>
          <a:noFill/>
        </p:spPr>
        <p:txBody>
          <a:bodyPr wrap="square" rtlCol="0">
            <a:spAutoFit/>
          </a:bodyPr>
          <a:lstStyle/>
          <a:p>
            <a:r>
              <a:rPr lang="en-US" sz="2400" dirty="0" smtClean="0"/>
              <a:t>Di </a:t>
            </a:r>
            <a:r>
              <a:rPr lang="en-US" sz="2400" dirty="0" err="1" smtClean="0"/>
              <a:t>salah</a:t>
            </a:r>
            <a:r>
              <a:rPr lang="en-US" sz="2400" dirty="0" smtClean="0"/>
              <a:t> </a:t>
            </a:r>
            <a:r>
              <a:rPr lang="en-US" sz="2400" dirty="0" err="1" smtClean="0"/>
              <a:t>satu</a:t>
            </a:r>
            <a:r>
              <a:rPr lang="en-US" sz="2400" dirty="0" smtClean="0"/>
              <a:t> </a:t>
            </a:r>
            <a:r>
              <a:rPr lang="en-US" sz="2400" dirty="0" err="1" smtClean="0"/>
              <a:t>artikel</a:t>
            </a:r>
            <a:r>
              <a:rPr lang="en-US" sz="2400" dirty="0" smtClean="0"/>
              <a:t> , </a:t>
            </a:r>
            <a:r>
              <a:rPr lang="en-US" sz="2400" dirty="0" err="1" smtClean="0"/>
              <a:t>gambar</a:t>
            </a:r>
            <a:r>
              <a:rPr lang="en-US" sz="2400" dirty="0" smtClean="0"/>
              <a:t> </a:t>
            </a:r>
            <a:r>
              <a:rPr lang="en-US" sz="2400" dirty="0" err="1" smtClean="0"/>
              <a:t>tidak</a:t>
            </a:r>
            <a:r>
              <a:rPr lang="en-US" sz="2400" dirty="0" smtClean="0"/>
              <a:t> </a:t>
            </a:r>
            <a:r>
              <a:rPr lang="en-US" sz="2400" dirty="0" err="1" smtClean="0"/>
              <a:t>dijelaskan</a:t>
            </a:r>
            <a:r>
              <a:rPr lang="en-US" sz="2400" dirty="0" smtClean="0"/>
              <a:t> </a:t>
            </a:r>
            <a:r>
              <a:rPr lang="en-US" sz="2400" dirty="0" err="1" smtClean="0"/>
              <a:t>dalam</a:t>
            </a:r>
            <a:r>
              <a:rPr lang="en-US" sz="2400" dirty="0" smtClean="0"/>
              <a:t> </a:t>
            </a:r>
            <a:r>
              <a:rPr lang="en-US" sz="2400" dirty="0" err="1" smtClean="0"/>
              <a:t>teks</a:t>
            </a:r>
            <a:r>
              <a:rPr lang="en-US" sz="2400" dirty="0" smtClean="0"/>
              <a:t> , </a:t>
            </a:r>
            <a:r>
              <a:rPr lang="en-US" sz="2400" dirty="0" err="1" smtClean="0"/>
              <a:t>penulis</a:t>
            </a:r>
            <a:r>
              <a:rPr lang="en-US" sz="2400" dirty="0" smtClean="0"/>
              <a:t> HH </a:t>
            </a:r>
            <a:r>
              <a:rPr lang="en-US" sz="2400" dirty="0" err="1" smtClean="0"/>
              <a:t>dan</a:t>
            </a:r>
            <a:r>
              <a:rPr lang="en-US" sz="2400" dirty="0" smtClean="0"/>
              <a:t> …</a:t>
            </a:r>
            <a:endParaRPr lang="en-US" sz="2400" dirty="0"/>
          </a:p>
        </p:txBody>
      </p:sp>
      <p:sp>
        <p:nvSpPr>
          <p:cNvPr id="5" name="TextBox 4"/>
          <p:cNvSpPr txBox="1"/>
          <p:nvPr/>
        </p:nvSpPr>
        <p:spPr>
          <a:xfrm>
            <a:off x="7277100" y="489466"/>
            <a:ext cx="3733800" cy="646331"/>
          </a:xfrm>
          <a:prstGeom prst="rect">
            <a:avLst/>
          </a:prstGeom>
          <a:solidFill>
            <a:srgbClr val="FFFF00"/>
          </a:solidFill>
        </p:spPr>
        <p:txBody>
          <a:bodyPr wrap="square" rtlCol="0">
            <a:spAutoFit/>
          </a:bodyPr>
          <a:lstStyle/>
          <a:p>
            <a:r>
              <a:rPr lang="en-US" dirty="0" err="1" smtClean="0"/>
              <a:t>Artikel</a:t>
            </a:r>
            <a:r>
              <a:rPr lang="en-US" dirty="0" smtClean="0"/>
              <a:t> </a:t>
            </a:r>
            <a:r>
              <a:rPr lang="en-US" dirty="0" err="1" smtClean="0"/>
              <a:t>dari</a:t>
            </a:r>
            <a:r>
              <a:rPr lang="en-US" dirty="0" smtClean="0"/>
              <a:t> </a:t>
            </a:r>
            <a:r>
              <a:rPr lang="en-US" dirty="0" err="1" smtClean="0"/>
              <a:t>konferensi</a:t>
            </a:r>
            <a:r>
              <a:rPr lang="en-US" dirty="0" smtClean="0"/>
              <a:t> di Vietnam</a:t>
            </a:r>
            <a:endParaRPr lang="en-US" dirty="0"/>
          </a:p>
        </p:txBody>
      </p:sp>
    </p:spTree>
    <p:extLst>
      <p:ext uri="{BB962C8B-B14F-4D97-AF65-F5344CB8AC3E}">
        <p14:creationId xmlns:p14="http://schemas.microsoft.com/office/powerpoint/2010/main" val="2703289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36</a:t>
            </a:fld>
            <a:endParaRPr lang="en-US"/>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48" t="29449" r="61883" b="29502"/>
          <a:stretch/>
        </p:blipFill>
        <p:spPr bwMode="auto">
          <a:xfrm>
            <a:off x="294468" y="1295400"/>
            <a:ext cx="4849032" cy="3002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47700" y="381000"/>
            <a:ext cx="4495800" cy="369332"/>
          </a:xfrm>
          <a:prstGeom prst="rect">
            <a:avLst/>
          </a:prstGeom>
          <a:noFill/>
        </p:spPr>
        <p:txBody>
          <a:bodyPr wrap="square" rtlCol="0">
            <a:spAutoFit/>
          </a:bodyPr>
          <a:lstStyle/>
          <a:p>
            <a:r>
              <a:rPr lang="en-US" dirty="0" smtClean="0"/>
              <a:t>DARI VERSI HARD COPY</a:t>
            </a:r>
            <a:endParaRPr lang="en-US" dirty="0"/>
          </a:p>
        </p:txBody>
      </p:sp>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0858" r="62582" b="65307"/>
          <a:stretch/>
        </p:blipFill>
        <p:spPr bwMode="auto">
          <a:xfrm>
            <a:off x="5304133" y="999619"/>
            <a:ext cx="6570741" cy="2353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718984" y="5181600"/>
            <a:ext cx="7606116" cy="646331"/>
          </a:xfrm>
          <a:prstGeom prst="rect">
            <a:avLst/>
          </a:prstGeom>
          <a:solidFill>
            <a:srgbClr val="FFFF00"/>
          </a:solidFill>
        </p:spPr>
        <p:txBody>
          <a:bodyPr wrap="square" rtlCol="0">
            <a:spAutoFit/>
          </a:bodyPr>
          <a:lstStyle/>
          <a:p>
            <a:r>
              <a:rPr lang="en-US" b="1" dirty="0" smtClean="0"/>
              <a:t>DI LACAK DI VERSI ON LINE TIDAK ADA , PREFACE, ARTICLES DARI CONFERENCE DI PADANG DITEMUKAN DI EDISI CETAK JURNAL</a:t>
            </a:r>
            <a:endParaRPr lang="en-US" b="1" dirty="0"/>
          </a:p>
        </p:txBody>
      </p:sp>
    </p:spTree>
    <p:extLst>
      <p:ext uri="{BB962C8B-B14F-4D97-AF65-F5344CB8AC3E}">
        <p14:creationId xmlns:p14="http://schemas.microsoft.com/office/powerpoint/2010/main" val="35420559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37</a:t>
            </a:fld>
            <a:endParaRPr lang="en-US"/>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602" t="23729" r="11616" b="12182"/>
          <a:stretch/>
        </p:blipFill>
        <p:spPr bwMode="auto">
          <a:xfrm>
            <a:off x="1379348" y="381000"/>
            <a:ext cx="10120393" cy="4688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50337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38</a:t>
            </a:fld>
            <a:endParaRPr lang="en-US"/>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006" t="16525" r="26268" b="6656"/>
          <a:stretch/>
        </p:blipFill>
        <p:spPr bwMode="auto">
          <a:xfrm>
            <a:off x="723900" y="1009973"/>
            <a:ext cx="8291593" cy="5619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952500" y="152400"/>
            <a:ext cx="4953000" cy="461665"/>
          </a:xfrm>
          <a:prstGeom prst="rect">
            <a:avLst/>
          </a:prstGeom>
          <a:solidFill>
            <a:srgbClr val="FFFF00"/>
          </a:solidFill>
        </p:spPr>
        <p:txBody>
          <a:bodyPr wrap="square" rtlCol="0">
            <a:spAutoFit/>
          </a:bodyPr>
          <a:lstStyle/>
          <a:p>
            <a:r>
              <a:rPr lang="en-US" sz="2400" dirty="0" smtClean="0"/>
              <a:t>EJSS VOL 53 NO 4 DEC 2016 SH</a:t>
            </a:r>
            <a:endParaRPr lang="en-US" sz="2400" dirty="0"/>
          </a:p>
        </p:txBody>
      </p:sp>
    </p:spTree>
    <p:extLst>
      <p:ext uri="{BB962C8B-B14F-4D97-AF65-F5344CB8AC3E}">
        <p14:creationId xmlns:p14="http://schemas.microsoft.com/office/powerpoint/2010/main" val="33564368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39</a:t>
            </a:fld>
            <a:endParaRPr lang="en-US"/>
          </a:p>
        </p:txBody>
      </p:sp>
      <p:sp>
        <p:nvSpPr>
          <p:cNvPr id="3" name="TextBox 2"/>
          <p:cNvSpPr txBox="1"/>
          <p:nvPr/>
        </p:nvSpPr>
        <p:spPr>
          <a:xfrm>
            <a:off x="495300" y="381000"/>
            <a:ext cx="10814984" cy="584775"/>
          </a:xfrm>
          <a:prstGeom prst="rect">
            <a:avLst/>
          </a:prstGeom>
          <a:solidFill>
            <a:srgbClr val="FFFF00"/>
          </a:solidFill>
        </p:spPr>
        <p:txBody>
          <a:bodyPr wrap="square" rtlCol="0">
            <a:spAutoFit/>
          </a:bodyPr>
          <a:lstStyle/>
          <a:p>
            <a:r>
              <a:rPr lang="en-US" sz="3200" b="1" dirty="0" smtClean="0"/>
              <a:t> PANDUAN MENCARI JURNAL INTERNASIONAL  </a:t>
            </a:r>
            <a:endParaRPr lang="en-US" sz="3200" b="1"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299" t="15517" r="39052" b="56465"/>
          <a:stretch/>
        </p:blipFill>
        <p:spPr bwMode="auto">
          <a:xfrm>
            <a:off x="800102" y="2827283"/>
            <a:ext cx="10510182" cy="3268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009900" y="1676404"/>
            <a:ext cx="7543800" cy="646331"/>
          </a:xfrm>
          <a:prstGeom prst="rect">
            <a:avLst/>
          </a:prstGeom>
        </p:spPr>
        <p:txBody>
          <a:bodyPr wrap="square">
            <a:spAutoFit/>
          </a:bodyPr>
          <a:lstStyle/>
          <a:p>
            <a:r>
              <a:rPr lang="en-US" sz="3600" dirty="0">
                <a:hlinkClick r:id="rId3"/>
              </a:rPr>
              <a:t>http://thinkchecksubmit.org</a:t>
            </a:r>
            <a:r>
              <a:rPr lang="en-US" sz="3600" dirty="0" smtClean="0">
                <a:hlinkClick r:id="rId3"/>
              </a:rPr>
              <a:t>/</a:t>
            </a:r>
            <a:r>
              <a:rPr lang="en-US" sz="3600" dirty="0" smtClean="0"/>
              <a:t> </a:t>
            </a:r>
            <a:endParaRPr lang="en-US" sz="3600" dirty="0"/>
          </a:p>
        </p:txBody>
      </p:sp>
      <p:sp>
        <p:nvSpPr>
          <p:cNvPr id="5" name="Striped Right Arrow 4"/>
          <p:cNvSpPr/>
          <p:nvPr/>
        </p:nvSpPr>
        <p:spPr>
          <a:xfrm>
            <a:off x="647703" y="1676400"/>
            <a:ext cx="1905001" cy="838200"/>
          </a:xfrm>
          <a:prstGeom prst="striped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365610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a:t>
            </a:fld>
            <a:endParaRPr lang="en-US"/>
          </a:p>
        </p:txBody>
      </p:sp>
      <p:sp>
        <p:nvSpPr>
          <p:cNvPr id="3" name="Rectangle 2"/>
          <p:cNvSpPr/>
          <p:nvPr/>
        </p:nvSpPr>
        <p:spPr>
          <a:xfrm>
            <a:off x="495300" y="303508"/>
            <a:ext cx="11277600" cy="5755422"/>
          </a:xfrm>
          <a:prstGeom prst="rect">
            <a:avLst/>
          </a:prstGeom>
        </p:spPr>
        <p:txBody>
          <a:bodyPr wrap="square">
            <a:spAutoFit/>
          </a:bodyPr>
          <a:lstStyle/>
          <a:p>
            <a:r>
              <a:rPr lang="en-US" sz="3200" dirty="0"/>
              <a:t>8</a:t>
            </a:r>
            <a:r>
              <a:rPr lang="en-US" sz="2400" dirty="0"/>
              <a:t>. </a:t>
            </a:r>
            <a:r>
              <a:rPr lang="en-US" sz="3200" b="1" dirty="0" err="1"/>
              <a:t>Jurnal</a:t>
            </a:r>
            <a:r>
              <a:rPr lang="en-US" sz="3200" b="1" dirty="0"/>
              <a:t> </a:t>
            </a:r>
            <a:r>
              <a:rPr lang="en-US" sz="3200" b="1" dirty="0" err="1"/>
              <a:t>internasional</a:t>
            </a:r>
            <a:r>
              <a:rPr lang="en-US" sz="3200" b="1" dirty="0"/>
              <a:t> </a:t>
            </a:r>
            <a:r>
              <a:rPr lang="en-US" sz="2400" dirty="0" err="1"/>
              <a:t>adalah</a:t>
            </a:r>
            <a:r>
              <a:rPr lang="en-US" sz="2400" dirty="0"/>
              <a:t> </a:t>
            </a:r>
            <a:r>
              <a:rPr lang="en-US" sz="2400" dirty="0" err="1"/>
              <a:t>jurnal</a:t>
            </a:r>
            <a:r>
              <a:rPr lang="en-US" sz="2400" dirty="0"/>
              <a:t> yang </a:t>
            </a:r>
            <a:r>
              <a:rPr lang="en-US" sz="2400" dirty="0" err="1"/>
              <a:t>memenuhi</a:t>
            </a:r>
            <a:r>
              <a:rPr lang="en-US" sz="2400" dirty="0"/>
              <a:t> </a:t>
            </a:r>
            <a:r>
              <a:rPr lang="en-US" sz="2400" dirty="0" err="1"/>
              <a:t>kriteria</a:t>
            </a:r>
            <a:r>
              <a:rPr lang="en-US" sz="2400" dirty="0"/>
              <a:t> </a:t>
            </a:r>
            <a:r>
              <a:rPr lang="en-US" sz="2400" dirty="0" err="1"/>
              <a:t>sebagai</a:t>
            </a:r>
            <a:r>
              <a:rPr lang="en-US" sz="2400" dirty="0"/>
              <a:t> </a:t>
            </a:r>
            <a:r>
              <a:rPr lang="en-US" sz="2400" dirty="0" err="1"/>
              <a:t>berikut</a:t>
            </a:r>
            <a:r>
              <a:rPr lang="en-US" sz="2400" dirty="0"/>
              <a:t>.</a:t>
            </a:r>
          </a:p>
          <a:p>
            <a:r>
              <a:rPr lang="sv-SE" sz="2400" dirty="0"/>
              <a:t>a. Karya ilmiah yang diterbitkan ditulis </a:t>
            </a:r>
            <a:r>
              <a:rPr lang="sv-SE" sz="2400" b="1" dirty="0"/>
              <a:t>dengan memenuhi kaidah ilmiah dan </a:t>
            </a:r>
            <a:r>
              <a:rPr lang="sv-SE" sz="2400" b="1" dirty="0" smtClean="0"/>
              <a:t>etika </a:t>
            </a:r>
            <a:r>
              <a:rPr lang="en-US" sz="2400" b="1" dirty="0" err="1" smtClean="0"/>
              <a:t>keilmuan</a:t>
            </a:r>
            <a:r>
              <a:rPr lang="en-US" sz="2400" b="1" dirty="0"/>
              <a:t>.</a:t>
            </a:r>
          </a:p>
          <a:p>
            <a:r>
              <a:rPr lang="en-US" sz="2400" dirty="0"/>
              <a:t>b. </a:t>
            </a:r>
            <a:r>
              <a:rPr lang="en-US" sz="2400" dirty="0" err="1"/>
              <a:t>Memiliki</a:t>
            </a:r>
            <a:r>
              <a:rPr lang="en-US" sz="2400" dirty="0"/>
              <a:t> ISSN.</a:t>
            </a:r>
          </a:p>
          <a:p>
            <a:r>
              <a:rPr lang="en-US" sz="2400" dirty="0"/>
              <a:t>c. </a:t>
            </a:r>
            <a:r>
              <a:rPr lang="en-US" sz="2400" dirty="0" err="1"/>
              <a:t>Ditulis</a:t>
            </a:r>
            <a:r>
              <a:rPr lang="en-US" sz="2400" dirty="0"/>
              <a:t> </a:t>
            </a:r>
            <a:r>
              <a:rPr lang="en-US" sz="2400" dirty="0" err="1"/>
              <a:t>dengan</a:t>
            </a:r>
            <a:r>
              <a:rPr lang="en-US" sz="2400" dirty="0"/>
              <a:t> </a:t>
            </a:r>
            <a:r>
              <a:rPr lang="en-US" sz="2400" dirty="0" err="1"/>
              <a:t>menggunakan</a:t>
            </a:r>
            <a:r>
              <a:rPr lang="en-US" sz="2400" dirty="0"/>
              <a:t> </a:t>
            </a:r>
            <a:r>
              <a:rPr lang="en-US" sz="2400" dirty="0" err="1"/>
              <a:t>bahasa</a:t>
            </a:r>
            <a:r>
              <a:rPr lang="en-US" sz="2400" dirty="0"/>
              <a:t> </a:t>
            </a:r>
            <a:r>
              <a:rPr lang="en-US" sz="2400" dirty="0" err="1"/>
              <a:t>resmi</a:t>
            </a:r>
            <a:r>
              <a:rPr lang="en-US" sz="2400" dirty="0"/>
              <a:t> PBB (Arab, </a:t>
            </a:r>
            <a:r>
              <a:rPr lang="en-US" sz="2400" dirty="0" err="1"/>
              <a:t>Inggris</a:t>
            </a:r>
            <a:r>
              <a:rPr lang="en-US" sz="2400" dirty="0"/>
              <a:t>, </a:t>
            </a:r>
            <a:r>
              <a:rPr lang="en-US" sz="2400" dirty="0" err="1"/>
              <a:t>Perancis</a:t>
            </a:r>
            <a:r>
              <a:rPr lang="en-US" sz="2400" dirty="0"/>
              <a:t>, </a:t>
            </a:r>
            <a:r>
              <a:rPr lang="en-US" sz="2400" dirty="0" err="1"/>
              <a:t>Rusia</a:t>
            </a:r>
            <a:r>
              <a:rPr lang="en-US" sz="2400" dirty="0" smtClean="0"/>
              <a:t>, </a:t>
            </a:r>
            <a:r>
              <a:rPr lang="en-US" sz="2400" dirty="0" err="1" smtClean="0"/>
              <a:t>Spanyol</a:t>
            </a:r>
            <a:r>
              <a:rPr lang="en-US" sz="2400" dirty="0" smtClean="0"/>
              <a:t> </a:t>
            </a:r>
            <a:r>
              <a:rPr lang="en-US" sz="2400" dirty="0" err="1"/>
              <a:t>dan</a:t>
            </a:r>
            <a:r>
              <a:rPr lang="en-US" sz="2400" dirty="0"/>
              <a:t> </a:t>
            </a:r>
            <a:r>
              <a:rPr lang="en-US" sz="2400" dirty="0" err="1"/>
              <a:t>Tiongkok</a:t>
            </a:r>
            <a:r>
              <a:rPr lang="en-US" sz="2400" dirty="0"/>
              <a:t>).</a:t>
            </a:r>
          </a:p>
          <a:p>
            <a:r>
              <a:rPr lang="fi-FI" sz="2400" dirty="0"/>
              <a:t>d. Memiliki terbitan versi online.</a:t>
            </a:r>
          </a:p>
          <a:p>
            <a:r>
              <a:rPr lang="en-US" sz="2400" dirty="0"/>
              <a:t>e. </a:t>
            </a:r>
            <a:r>
              <a:rPr lang="en-US" sz="2400" dirty="0" err="1"/>
              <a:t>Dewan</a:t>
            </a:r>
            <a:r>
              <a:rPr lang="en-US" sz="2400" dirty="0"/>
              <a:t> </a:t>
            </a:r>
            <a:r>
              <a:rPr lang="en-US" sz="2400" dirty="0" err="1"/>
              <a:t>Redaksi</a:t>
            </a:r>
            <a:r>
              <a:rPr lang="en-US" sz="2400" dirty="0"/>
              <a:t> (</a:t>
            </a:r>
            <a:r>
              <a:rPr lang="en-US" sz="2400" i="1" dirty="0"/>
              <a:t>Editorial Board</a:t>
            </a:r>
            <a:r>
              <a:rPr lang="en-US" sz="2400" dirty="0"/>
              <a:t>) </a:t>
            </a:r>
            <a:r>
              <a:rPr lang="en-US" sz="2400" dirty="0" err="1"/>
              <a:t>adalah</a:t>
            </a:r>
            <a:r>
              <a:rPr lang="en-US" sz="2400" dirty="0"/>
              <a:t> </a:t>
            </a:r>
            <a:r>
              <a:rPr lang="en-US" sz="2400" dirty="0" err="1"/>
              <a:t>pakar</a:t>
            </a:r>
            <a:r>
              <a:rPr lang="en-US" sz="2400" dirty="0"/>
              <a:t> di </a:t>
            </a:r>
            <a:r>
              <a:rPr lang="en-US" sz="2400" dirty="0" err="1"/>
              <a:t>bidangnya</a:t>
            </a:r>
            <a:r>
              <a:rPr lang="en-US" sz="2400" dirty="0"/>
              <a:t> paling </a:t>
            </a:r>
            <a:r>
              <a:rPr lang="en-US" sz="2400" dirty="0" err="1"/>
              <a:t>sedikit</a:t>
            </a:r>
            <a:r>
              <a:rPr lang="en-US" sz="2400" dirty="0"/>
              <a:t> </a:t>
            </a:r>
            <a:r>
              <a:rPr lang="en-US" sz="2400" dirty="0" err="1" smtClean="0"/>
              <a:t>berasal</a:t>
            </a:r>
            <a:r>
              <a:rPr lang="en-US" sz="2400" dirty="0" smtClean="0"/>
              <a:t> </a:t>
            </a:r>
            <a:r>
              <a:rPr lang="en-US" sz="2400" dirty="0" err="1" smtClean="0"/>
              <a:t>dari</a:t>
            </a:r>
            <a:r>
              <a:rPr lang="en-US" sz="2400" dirty="0" smtClean="0"/>
              <a:t> </a:t>
            </a:r>
            <a:r>
              <a:rPr lang="en-US" sz="2400" dirty="0"/>
              <a:t>4 (</a:t>
            </a:r>
            <a:r>
              <a:rPr lang="en-US" sz="2400" dirty="0" err="1"/>
              <a:t>empat</a:t>
            </a:r>
            <a:r>
              <a:rPr lang="en-US" sz="2400" dirty="0"/>
              <a:t>) </a:t>
            </a:r>
            <a:r>
              <a:rPr lang="en-US" sz="2400" dirty="0" err="1"/>
              <a:t>negara</a:t>
            </a:r>
            <a:r>
              <a:rPr lang="en-US" sz="2400" dirty="0"/>
              <a:t>.</a:t>
            </a:r>
          </a:p>
          <a:p>
            <a:r>
              <a:rPr lang="en-US" sz="2400" dirty="0"/>
              <a:t>f. </a:t>
            </a:r>
            <a:r>
              <a:rPr lang="en-US" sz="2400" dirty="0" err="1"/>
              <a:t>Artikel</a:t>
            </a:r>
            <a:r>
              <a:rPr lang="en-US" sz="2400" dirty="0"/>
              <a:t> </a:t>
            </a:r>
            <a:r>
              <a:rPr lang="en-US" sz="2400" dirty="0" err="1"/>
              <a:t>ilmiah</a:t>
            </a:r>
            <a:r>
              <a:rPr lang="en-US" sz="2400" dirty="0"/>
              <a:t> yang </a:t>
            </a:r>
            <a:r>
              <a:rPr lang="en-US" sz="2400" dirty="0" err="1"/>
              <a:t>diterbitkan</a:t>
            </a:r>
            <a:r>
              <a:rPr lang="en-US" sz="2400" dirty="0"/>
              <a:t> </a:t>
            </a:r>
            <a:r>
              <a:rPr lang="en-US" sz="2400" dirty="0" err="1"/>
              <a:t>dalam</a:t>
            </a:r>
            <a:r>
              <a:rPr lang="en-US" sz="2400" dirty="0"/>
              <a:t> 1 (</a:t>
            </a:r>
            <a:r>
              <a:rPr lang="en-US" sz="2400" dirty="0" err="1"/>
              <a:t>satu</a:t>
            </a:r>
            <a:r>
              <a:rPr lang="en-US" sz="2400" dirty="0"/>
              <a:t>) </a:t>
            </a:r>
            <a:r>
              <a:rPr lang="en-US" sz="2400" dirty="0" err="1"/>
              <a:t>nomor</a:t>
            </a:r>
            <a:r>
              <a:rPr lang="en-US" sz="2400" dirty="0"/>
              <a:t> </a:t>
            </a:r>
            <a:r>
              <a:rPr lang="en-US" sz="2400" dirty="0" err="1"/>
              <a:t>terbitan</a:t>
            </a:r>
            <a:r>
              <a:rPr lang="en-US" sz="2400" dirty="0"/>
              <a:t> paling </a:t>
            </a:r>
            <a:r>
              <a:rPr lang="en-US" sz="2400" dirty="0" err="1" smtClean="0"/>
              <a:t>sedikit</a:t>
            </a:r>
            <a:r>
              <a:rPr lang="en-US" sz="2400" dirty="0" smtClean="0"/>
              <a:t> </a:t>
            </a:r>
            <a:r>
              <a:rPr lang="en-US" sz="2400" dirty="0" err="1" smtClean="0"/>
              <a:t>penulisnya</a:t>
            </a:r>
            <a:r>
              <a:rPr lang="en-US" sz="2400" dirty="0" smtClean="0"/>
              <a:t> </a:t>
            </a:r>
            <a:r>
              <a:rPr lang="en-US" sz="2400" dirty="0" err="1"/>
              <a:t>berasal</a:t>
            </a:r>
            <a:r>
              <a:rPr lang="en-US" sz="2400" dirty="0"/>
              <a:t> </a:t>
            </a:r>
            <a:r>
              <a:rPr lang="en-US" sz="2400" dirty="0" err="1"/>
              <a:t>dari</a:t>
            </a:r>
            <a:r>
              <a:rPr lang="en-US" sz="2400" dirty="0"/>
              <a:t> 2 (</a:t>
            </a:r>
            <a:r>
              <a:rPr lang="en-US" sz="2400" dirty="0" err="1"/>
              <a:t>dua</a:t>
            </a:r>
            <a:r>
              <a:rPr lang="en-US" sz="2400" dirty="0"/>
              <a:t>) </a:t>
            </a:r>
            <a:r>
              <a:rPr lang="en-US" sz="2400" dirty="0" err="1"/>
              <a:t>negara</a:t>
            </a:r>
            <a:r>
              <a:rPr lang="en-US" sz="2400" dirty="0"/>
              <a:t>.</a:t>
            </a:r>
          </a:p>
          <a:p>
            <a:r>
              <a:rPr lang="en-US" sz="2400" dirty="0"/>
              <a:t>g. </a:t>
            </a:r>
            <a:r>
              <a:rPr lang="en-US" sz="2400" dirty="0" err="1"/>
              <a:t>Terindeks</a:t>
            </a:r>
            <a:r>
              <a:rPr lang="en-US" sz="2400" dirty="0"/>
              <a:t> </a:t>
            </a:r>
            <a:r>
              <a:rPr lang="en-US" sz="2400" dirty="0" err="1"/>
              <a:t>oleh</a:t>
            </a:r>
            <a:r>
              <a:rPr lang="en-US" sz="2400" dirty="0"/>
              <a:t> </a:t>
            </a:r>
            <a:r>
              <a:rPr lang="en-US" sz="2400" i="1" dirty="0"/>
              <a:t>database </a:t>
            </a:r>
            <a:r>
              <a:rPr lang="en-US" sz="2400" dirty="0" err="1"/>
              <a:t>internasional</a:t>
            </a:r>
            <a:r>
              <a:rPr lang="en-US" sz="2400" dirty="0"/>
              <a:t>: </a:t>
            </a:r>
            <a:r>
              <a:rPr lang="en-US" sz="2400" b="1" i="1" dirty="0"/>
              <a:t>Web of Science, Scopus, </a:t>
            </a:r>
            <a:r>
              <a:rPr lang="en-US" sz="2400" i="1" strike="sngStrike" dirty="0"/>
              <a:t>Microsoft </a:t>
            </a:r>
            <a:r>
              <a:rPr lang="en-US" sz="2400" i="1" strike="sngStrike" dirty="0" smtClean="0"/>
              <a:t>Academic Search</a:t>
            </a:r>
            <a:r>
              <a:rPr lang="en-US" sz="2400" i="1" dirty="0"/>
              <a:t>, </a:t>
            </a:r>
            <a:r>
              <a:rPr lang="en-US" sz="2400" dirty="0" err="1"/>
              <a:t>dan</a:t>
            </a:r>
            <a:r>
              <a:rPr lang="en-US" sz="2400" dirty="0"/>
              <a:t>/</a:t>
            </a:r>
            <a:r>
              <a:rPr lang="en-US" sz="2400" dirty="0" err="1"/>
              <a:t>atau</a:t>
            </a:r>
            <a:r>
              <a:rPr lang="en-US" sz="2400" dirty="0"/>
              <a:t> </a:t>
            </a:r>
            <a:r>
              <a:rPr lang="en-US" sz="2400" dirty="0" err="1"/>
              <a:t>laman</a:t>
            </a:r>
            <a:r>
              <a:rPr lang="en-US" sz="2400" dirty="0"/>
              <a:t> </a:t>
            </a:r>
            <a:r>
              <a:rPr lang="en-US" sz="2400" dirty="0" err="1"/>
              <a:t>sesuai</a:t>
            </a:r>
            <a:r>
              <a:rPr lang="en-US" sz="2400" dirty="0"/>
              <a:t> </a:t>
            </a:r>
            <a:r>
              <a:rPr lang="en-US" sz="2400" dirty="0" err="1"/>
              <a:t>dengan</a:t>
            </a:r>
            <a:r>
              <a:rPr lang="en-US" sz="2400" dirty="0"/>
              <a:t> </a:t>
            </a:r>
            <a:r>
              <a:rPr lang="en-US" sz="2400" dirty="0" err="1"/>
              <a:t>pertimbangan</a:t>
            </a:r>
            <a:r>
              <a:rPr lang="en-US" sz="2400" dirty="0"/>
              <a:t> </a:t>
            </a:r>
            <a:r>
              <a:rPr lang="en-US" sz="2400" dirty="0" err="1"/>
              <a:t>Ditjen</a:t>
            </a:r>
            <a:r>
              <a:rPr lang="en-US" sz="2400" dirty="0"/>
              <a:t> </a:t>
            </a:r>
            <a:r>
              <a:rPr lang="en-US" sz="2400" dirty="0" err="1"/>
              <a:t>Dikti</a:t>
            </a:r>
            <a:r>
              <a:rPr lang="en-US" sz="2400" dirty="0"/>
              <a:t>.</a:t>
            </a:r>
          </a:p>
        </p:txBody>
      </p:sp>
    </p:spTree>
    <p:extLst>
      <p:ext uri="{BB962C8B-B14F-4D97-AF65-F5344CB8AC3E}">
        <p14:creationId xmlns:p14="http://schemas.microsoft.com/office/powerpoint/2010/main" val="42402373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482" t="29563" r="14774" b="5753"/>
          <a:stretch/>
        </p:blipFill>
        <p:spPr bwMode="auto">
          <a:xfrm>
            <a:off x="942975" y="1378871"/>
            <a:ext cx="10163175" cy="4731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40</a:t>
            </a:fld>
            <a:endParaRPr lang="en-US"/>
          </a:p>
        </p:txBody>
      </p:sp>
    </p:spTree>
    <p:extLst>
      <p:ext uri="{BB962C8B-B14F-4D97-AF65-F5344CB8AC3E}">
        <p14:creationId xmlns:p14="http://schemas.microsoft.com/office/powerpoint/2010/main" val="6030453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46239" b="75912"/>
          <a:stretch/>
        </p:blipFill>
        <p:spPr>
          <a:xfrm>
            <a:off x="571501" y="685800"/>
            <a:ext cx="4469574" cy="1323302"/>
          </a:xfrm>
          <a:prstGeom prst="rect">
            <a:avLst/>
          </a:prstGeom>
        </p:spPr>
      </p:pic>
      <p:sp>
        <p:nvSpPr>
          <p:cNvPr id="4" name="Rectangle 3"/>
          <p:cNvSpPr/>
          <p:nvPr/>
        </p:nvSpPr>
        <p:spPr>
          <a:xfrm>
            <a:off x="1409700" y="1997842"/>
            <a:ext cx="10591800" cy="3970318"/>
          </a:xfrm>
          <a:prstGeom prst="rect">
            <a:avLst/>
          </a:prstGeom>
        </p:spPr>
        <p:txBody>
          <a:bodyPr wrap="square">
            <a:spAutoFit/>
          </a:bodyPr>
          <a:lstStyle/>
          <a:p>
            <a:r>
              <a:rPr lang="en-US" sz="2800" b="1" dirty="0"/>
              <a:t>Are you submitting your research to a trusted journal?</a:t>
            </a:r>
            <a:br>
              <a:rPr lang="en-US" sz="2800" b="1" dirty="0"/>
            </a:br>
            <a:r>
              <a:rPr lang="en-US" sz="2800" b="1" dirty="0"/>
              <a:t>Is it the right journal for your work?</a:t>
            </a:r>
          </a:p>
          <a:p>
            <a:pPr marL="457200" indent="-457200">
              <a:buFont typeface="Wingdings" pitchFamily="2" charset="2"/>
              <a:buChar char="q"/>
            </a:pPr>
            <a:r>
              <a:rPr lang="en-US" sz="2800" dirty="0"/>
              <a:t>More research is being published worldwide.</a:t>
            </a:r>
          </a:p>
          <a:p>
            <a:pPr marL="457200" indent="-457200">
              <a:buFont typeface="Wingdings" pitchFamily="2" charset="2"/>
              <a:buChar char="q"/>
            </a:pPr>
            <a:r>
              <a:rPr lang="en-US" sz="2800" dirty="0"/>
              <a:t>New journals are launched each week.</a:t>
            </a:r>
          </a:p>
          <a:p>
            <a:pPr marL="457200" indent="-457200">
              <a:buFont typeface="Wingdings" pitchFamily="2" charset="2"/>
              <a:buChar char="q"/>
            </a:pPr>
            <a:r>
              <a:rPr lang="en-US" sz="2800" dirty="0"/>
              <a:t>Stories of publisher malpractice and deception are also on the rise.</a:t>
            </a:r>
          </a:p>
          <a:p>
            <a:pPr marL="457200" indent="-457200">
              <a:buFont typeface="Wingdings" pitchFamily="2" charset="2"/>
              <a:buChar char="q"/>
            </a:pPr>
            <a:r>
              <a:rPr lang="en-US" sz="2800" dirty="0"/>
              <a:t>It can be challenging to find up-to-date guidance when choosing where to publish.</a:t>
            </a:r>
          </a:p>
          <a:p>
            <a:pPr marL="457200" indent="-457200">
              <a:buFont typeface="Wingdings" pitchFamily="2" charset="2"/>
              <a:buChar char="q"/>
            </a:pPr>
            <a:r>
              <a:rPr lang="en-US" sz="2800" dirty="0"/>
              <a:t>How can you be sure the journal you are considering is the right journal for your research?</a:t>
            </a:r>
          </a:p>
        </p:txBody>
      </p:sp>
      <p:sp>
        <p:nvSpPr>
          <p:cNvPr id="2" name="Slide Number Placeholder 1"/>
          <p:cNvSpPr>
            <a:spLocks noGrp="1"/>
          </p:cNvSpPr>
          <p:nvPr>
            <p:ph type="sldNum" sz="quarter" idx="12"/>
          </p:nvPr>
        </p:nvSpPr>
        <p:spPr/>
        <p:txBody>
          <a:bodyPr/>
          <a:lstStyle/>
          <a:p>
            <a:fld id="{B6F15528-21DE-4FAA-801E-634DDDAF4B2B}" type="slidenum">
              <a:rPr lang="en-US" smtClean="0"/>
              <a:pPr/>
              <a:t>41</a:t>
            </a:fld>
            <a:endParaRPr lang="en-US"/>
          </a:p>
        </p:txBody>
      </p:sp>
    </p:spTree>
    <p:extLst>
      <p:ext uri="{BB962C8B-B14F-4D97-AF65-F5344CB8AC3E}">
        <p14:creationId xmlns:p14="http://schemas.microsoft.com/office/powerpoint/2010/main" val="18495353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42</a:t>
            </a:fld>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1169" r="61161" b="33081"/>
          <a:stretch/>
        </p:blipFill>
        <p:spPr bwMode="auto">
          <a:xfrm>
            <a:off x="-22936" y="609603"/>
            <a:ext cx="3566236" cy="1100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rol 5"/>
          <p:cNvSpPr>
            <a:spLocks noChangeArrowheads="1" noChangeShapeType="1"/>
          </p:cNvSpPr>
          <p:nvPr/>
        </p:nvSpPr>
        <p:spPr bwMode="auto">
          <a:xfrm>
            <a:off x="0" y="0"/>
            <a:ext cx="914400" cy="9144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5" name="Rectangle 4"/>
          <p:cNvSpPr/>
          <p:nvPr/>
        </p:nvSpPr>
        <p:spPr>
          <a:xfrm>
            <a:off x="342903" y="1752606"/>
            <a:ext cx="11963401" cy="4955203"/>
          </a:xfrm>
          <a:prstGeom prst="rect">
            <a:avLst/>
          </a:prstGeom>
        </p:spPr>
        <p:txBody>
          <a:bodyPr wrap="square">
            <a:spAutoFit/>
          </a:bodyPr>
          <a:lstStyle/>
          <a:p>
            <a:pPr lvl="0" fontAlgn="base">
              <a:spcBef>
                <a:spcPct val="0"/>
              </a:spcBef>
              <a:spcAft>
                <a:spcPct val="0"/>
              </a:spcAft>
            </a:pPr>
            <a:r>
              <a:rPr lang="en-US" sz="2800" b="1" dirty="0">
                <a:latin typeface="Arial" charset="0"/>
                <a:cs typeface="Arial" charset="0"/>
              </a:rPr>
              <a:t>Reference this list for your chosen journal to check if it is trusted.</a:t>
            </a:r>
          </a:p>
          <a:p>
            <a:pPr marL="342900" lvl="0" indent="-342900" eaLnBrk="0" fontAlgn="base" hangingPunct="0">
              <a:spcBef>
                <a:spcPct val="0"/>
              </a:spcBef>
              <a:spcAft>
                <a:spcPct val="0"/>
              </a:spcAft>
              <a:buFont typeface="Wingdings" pitchFamily="2" charset="2"/>
              <a:buChar char="q"/>
            </a:pPr>
            <a:r>
              <a:rPr lang="en-US" sz="2400" b="1" dirty="0">
                <a:latin typeface="Arial" charset="0"/>
                <a:cs typeface="Arial" charset="0"/>
              </a:rPr>
              <a:t>Do you or your colleagues know the journal?</a:t>
            </a:r>
            <a:br>
              <a:rPr lang="en-US" sz="2400" b="1" dirty="0">
                <a:latin typeface="Arial" charset="0"/>
                <a:cs typeface="Arial" charset="0"/>
              </a:rPr>
            </a:br>
            <a:r>
              <a:rPr lang="en-US" sz="2400" b="1" dirty="0" smtClean="0">
                <a:latin typeface="Arial" charset="0"/>
                <a:cs typeface="Arial" charset="0"/>
              </a:rPr>
              <a:t> - </a:t>
            </a:r>
            <a:r>
              <a:rPr lang="en-US" sz="2400" b="1" dirty="0">
                <a:latin typeface="Arial" charset="0"/>
                <a:cs typeface="Arial" charset="0"/>
              </a:rPr>
              <a:t>Have you read any articles in the journal before?</a:t>
            </a:r>
            <a:br>
              <a:rPr lang="en-US" sz="2400" b="1" dirty="0">
                <a:latin typeface="Arial" charset="0"/>
                <a:cs typeface="Arial" charset="0"/>
              </a:rPr>
            </a:br>
            <a:r>
              <a:rPr lang="en-US" sz="2400" b="1" dirty="0" smtClean="0">
                <a:latin typeface="Arial" charset="0"/>
                <a:cs typeface="Arial" charset="0"/>
              </a:rPr>
              <a:t> </a:t>
            </a:r>
            <a:r>
              <a:rPr lang="en-US" sz="2400" b="1" dirty="0">
                <a:latin typeface="Arial" charset="0"/>
                <a:cs typeface="Arial" charset="0"/>
              </a:rPr>
              <a:t> </a:t>
            </a:r>
            <a:r>
              <a:rPr lang="en-US" sz="2400" b="1" dirty="0" smtClean="0">
                <a:latin typeface="Arial" charset="0"/>
                <a:cs typeface="Arial" charset="0"/>
              </a:rPr>
              <a:t>-Is </a:t>
            </a:r>
            <a:r>
              <a:rPr lang="en-US" sz="2400" b="1" dirty="0">
                <a:latin typeface="Arial" charset="0"/>
                <a:cs typeface="Arial" charset="0"/>
              </a:rPr>
              <a:t>it easy to discover the latest papers in the journal? </a:t>
            </a:r>
          </a:p>
          <a:p>
            <a:pPr marL="342900" lvl="0" indent="-342900" eaLnBrk="0" fontAlgn="base" hangingPunct="0">
              <a:spcBef>
                <a:spcPct val="0"/>
              </a:spcBef>
              <a:spcAft>
                <a:spcPct val="0"/>
              </a:spcAft>
              <a:buFont typeface="Wingdings" pitchFamily="2" charset="2"/>
              <a:buChar char="q"/>
            </a:pPr>
            <a:r>
              <a:rPr lang="en-US" sz="2400" b="1" dirty="0">
                <a:latin typeface="Arial" charset="0"/>
                <a:cs typeface="Arial" charset="0"/>
              </a:rPr>
              <a:t>Can you easily identify and contact the publisher?</a:t>
            </a:r>
            <a:br>
              <a:rPr lang="en-US" sz="2400" b="1" dirty="0">
                <a:latin typeface="Arial" charset="0"/>
                <a:cs typeface="Arial" charset="0"/>
              </a:rPr>
            </a:br>
            <a:r>
              <a:rPr lang="en-US" sz="2400" b="1" dirty="0" smtClean="0">
                <a:latin typeface="Arial" charset="0"/>
                <a:cs typeface="Arial" charset="0"/>
              </a:rPr>
              <a:t> – </a:t>
            </a:r>
            <a:r>
              <a:rPr lang="en-US" sz="2400" b="1" dirty="0">
                <a:latin typeface="Arial" charset="0"/>
                <a:cs typeface="Arial" charset="0"/>
              </a:rPr>
              <a:t>Is the publisher name clearly displayed on the journal website?</a:t>
            </a:r>
            <a:br>
              <a:rPr lang="en-US" sz="2400" b="1" dirty="0">
                <a:latin typeface="Arial" charset="0"/>
                <a:cs typeface="Arial" charset="0"/>
              </a:rPr>
            </a:br>
            <a:r>
              <a:rPr lang="en-US" sz="2400" b="1" dirty="0" smtClean="0">
                <a:latin typeface="Arial" charset="0"/>
                <a:cs typeface="Arial" charset="0"/>
              </a:rPr>
              <a:t> – </a:t>
            </a:r>
            <a:r>
              <a:rPr lang="en-US" sz="2400" b="1" dirty="0">
                <a:latin typeface="Arial" charset="0"/>
                <a:cs typeface="Arial" charset="0"/>
              </a:rPr>
              <a:t>Can you contact the publisher by telephone, email, and post? </a:t>
            </a:r>
          </a:p>
          <a:p>
            <a:pPr marL="342900" lvl="0" indent="-342900" eaLnBrk="0" fontAlgn="base" hangingPunct="0">
              <a:spcBef>
                <a:spcPct val="0"/>
              </a:spcBef>
              <a:spcAft>
                <a:spcPct val="0"/>
              </a:spcAft>
              <a:buFont typeface="Wingdings" pitchFamily="2" charset="2"/>
              <a:buChar char="q"/>
            </a:pPr>
            <a:r>
              <a:rPr lang="en-US" sz="2400" b="1" dirty="0">
                <a:latin typeface="Arial" charset="0"/>
                <a:cs typeface="Arial" charset="0"/>
              </a:rPr>
              <a:t>Is the journal clear about the type of peer review it uses? </a:t>
            </a:r>
          </a:p>
          <a:p>
            <a:pPr marL="342900" lvl="0" indent="-342900" eaLnBrk="0" fontAlgn="base" hangingPunct="0">
              <a:spcBef>
                <a:spcPct val="0"/>
              </a:spcBef>
              <a:spcAft>
                <a:spcPct val="0"/>
              </a:spcAft>
              <a:buFont typeface="Wingdings" pitchFamily="2" charset="2"/>
              <a:buChar char="q"/>
            </a:pPr>
            <a:r>
              <a:rPr lang="en-US" sz="2400" b="1" dirty="0">
                <a:latin typeface="Arial" charset="0"/>
                <a:cs typeface="Arial" charset="0"/>
              </a:rPr>
              <a:t>Are articles indexed in services that you use? </a:t>
            </a:r>
          </a:p>
          <a:p>
            <a:pPr marL="342900" lvl="0" indent="-342900" eaLnBrk="0" fontAlgn="base" hangingPunct="0">
              <a:spcBef>
                <a:spcPct val="0"/>
              </a:spcBef>
              <a:spcAft>
                <a:spcPct val="0"/>
              </a:spcAft>
              <a:buFont typeface="Wingdings" pitchFamily="2" charset="2"/>
              <a:buChar char="q"/>
            </a:pPr>
            <a:r>
              <a:rPr lang="en-US" sz="2400" b="1" dirty="0">
                <a:latin typeface="Arial" charset="0"/>
                <a:cs typeface="Arial" charset="0"/>
              </a:rPr>
              <a:t>Is it clear what fees will be charged?</a:t>
            </a:r>
            <a:br>
              <a:rPr lang="en-US" sz="2400" b="1" dirty="0">
                <a:latin typeface="Arial" charset="0"/>
                <a:cs typeface="Arial" charset="0"/>
              </a:rPr>
            </a:br>
            <a:r>
              <a:rPr lang="en-US" sz="2400" b="1" dirty="0">
                <a:latin typeface="Arial" charset="0"/>
                <a:cs typeface="Arial" charset="0"/>
              </a:rPr>
              <a:t>– Does the journal site explain what these fees are for and when they will be</a:t>
            </a:r>
            <a:br>
              <a:rPr lang="en-US" sz="2400" b="1" dirty="0">
                <a:latin typeface="Arial" charset="0"/>
                <a:cs typeface="Arial" charset="0"/>
              </a:rPr>
            </a:br>
            <a:r>
              <a:rPr lang="en-US" sz="2400" b="1" dirty="0">
                <a:latin typeface="Arial" charset="0"/>
                <a:cs typeface="Arial" charset="0"/>
              </a:rPr>
              <a:t>charged? </a:t>
            </a:r>
          </a:p>
          <a:p>
            <a:pPr lvl="0" eaLnBrk="0" fontAlgn="base" hangingPunct="0">
              <a:spcBef>
                <a:spcPct val="0"/>
              </a:spcBef>
              <a:spcAft>
                <a:spcPct val="0"/>
              </a:spcAft>
            </a:pPr>
            <a:endParaRPr lang="en-US" sz="2400" b="1" dirty="0"/>
          </a:p>
        </p:txBody>
      </p:sp>
    </p:spTree>
    <p:extLst>
      <p:ext uri="{BB962C8B-B14F-4D97-AF65-F5344CB8AC3E}">
        <p14:creationId xmlns:p14="http://schemas.microsoft.com/office/powerpoint/2010/main" val="219081376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43</a:t>
            </a:fld>
            <a:endParaRPr lang="en-US"/>
          </a:p>
        </p:txBody>
      </p:sp>
      <p:sp>
        <p:nvSpPr>
          <p:cNvPr id="3" name="Rectangle 4"/>
          <p:cNvSpPr>
            <a:spLocks noChangeArrowheads="1"/>
          </p:cNvSpPr>
          <p:nvPr/>
        </p:nvSpPr>
        <p:spPr bwMode="auto">
          <a:xfrm>
            <a:off x="342902" y="1447800"/>
            <a:ext cx="11910136"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eaLnBrk="0" fontAlgn="base" hangingPunct="0">
              <a:spcBef>
                <a:spcPct val="0"/>
              </a:spcBef>
              <a:spcAft>
                <a:spcPct val="0"/>
              </a:spcAft>
              <a:buFont typeface="Wingdings" pitchFamily="2" charset="2"/>
              <a:buChar char="q"/>
            </a:pPr>
            <a:r>
              <a:rPr lang="en-US" sz="2400" b="1" dirty="0">
                <a:latin typeface="Arial" charset="0"/>
                <a:cs typeface="Arial" charset="0"/>
              </a:rPr>
              <a:t>Do you </a:t>
            </a:r>
            <a:r>
              <a:rPr lang="en-US" sz="2400" b="1" dirty="0" err="1">
                <a:latin typeface="Arial" charset="0"/>
                <a:cs typeface="Arial" charset="0"/>
              </a:rPr>
              <a:t>recognise</a:t>
            </a:r>
            <a:r>
              <a:rPr lang="en-US" sz="2400" b="1" dirty="0">
                <a:latin typeface="Arial" charset="0"/>
                <a:cs typeface="Arial" charset="0"/>
              </a:rPr>
              <a:t> the editorial board?</a:t>
            </a:r>
            <a:br>
              <a:rPr lang="en-US" sz="2400" b="1" dirty="0">
                <a:latin typeface="Arial" charset="0"/>
                <a:cs typeface="Arial" charset="0"/>
              </a:rPr>
            </a:br>
            <a:r>
              <a:rPr lang="en-US" sz="2400" b="1" dirty="0">
                <a:latin typeface="Arial" charset="0"/>
                <a:cs typeface="Arial" charset="0"/>
              </a:rPr>
              <a:t>– Have you heard of the editorial board members?</a:t>
            </a:r>
          </a:p>
          <a:p>
            <a:pPr lvl="0" eaLnBrk="0" fontAlgn="base" hangingPunct="0">
              <a:spcBef>
                <a:spcPct val="0"/>
              </a:spcBef>
              <a:spcAft>
                <a:spcPct val="0"/>
              </a:spcAft>
            </a:pPr>
            <a:r>
              <a:rPr lang="en-US" sz="2400" b="1" dirty="0">
                <a:latin typeface="Arial" charset="0"/>
                <a:cs typeface="Arial" charset="0"/>
              </a:rPr>
              <a:t>    – Do the editorial board mention the journal on their own websites? </a:t>
            </a: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q"/>
              <a:tabLst/>
            </a:pPr>
            <a:r>
              <a:rPr kumimoji="0" lang="en-US" sz="2400" b="1" i="0" u="none" strike="noStrike" cap="none" normalizeH="0" baseline="0" dirty="0" smtClean="0">
                <a:ln>
                  <a:noFill/>
                </a:ln>
                <a:solidFill>
                  <a:schemeClr val="tx1"/>
                </a:solidFill>
                <a:effectLst/>
                <a:latin typeface="Arial" charset="0"/>
                <a:cs typeface="Arial" charset="0"/>
              </a:rPr>
              <a:t>Is the publisher a member of a recognized industry initiative?</a:t>
            </a:r>
            <a:br>
              <a:rPr kumimoji="0" lang="en-US" sz="2400" b="1" i="0" u="none" strike="noStrike" cap="none" normalizeH="0" baseline="0" dirty="0" smtClean="0">
                <a:ln>
                  <a:noFill/>
                </a:ln>
                <a:solidFill>
                  <a:schemeClr val="tx1"/>
                </a:solidFill>
                <a:effectLst/>
                <a:latin typeface="Arial" charset="0"/>
                <a:cs typeface="Arial" charset="0"/>
              </a:rPr>
            </a:br>
            <a:r>
              <a:rPr kumimoji="0" lang="en-US" sz="2400" b="1" i="0" u="none" strike="noStrike" cap="none" normalizeH="0" baseline="0" dirty="0" smtClean="0">
                <a:ln>
                  <a:noFill/>
                </a:ln>
                <a:solidFill>
                  <a:schemeClr val="tx1"/>
                </a:solidFill>
                <a:effectLst/>
                <a:latin typeface="Arial" charset="0"/>
                <a:cs typeface="Arial" charset="0"/>
              </a:rPr>
              <a:t>– Do they belong to the </a:t>
            </a:r>
            <a:r>
              <a:rPr kumimoji="0" lang="en-US" sz="2400" b="1" i="0" u="none" strike="noStrike" cap="none" normalizeH="0" baseline="0" dirty="0" smtClean="0">
                <a:ln>
                  <a:noFill/>
                </a:ln>
                <a:solidFill>
                  <a:schemeClr val="tx1"/>
                </a:solidFill>
                <a:effectLst/>
                <a:latin typeface="Arial" charset="0"/>
                <a:cs typeface="Arial" charset="0"/>
                <a:hlinkClick r:id="rId2"/>
              </a:rPr>
              <a:t>Committee on Publication Ethics (COPE)</a:t>
            </a:r>
            <a:r>
              <a:rPr kumimoji="0" lang="en-US" sz="2400" b="1" i="0" u="none" strike="noStrike" cap="none" normalizeH="0" baseline="0" dirty="0" smtClean="0">
                <a:ln>
                  <a:noFill/>
                </a:ln>
                <a:solidFill>
                  <a:schemeClr val="tx1"/>
                </a:solidFill>
                <a:effectLst/>
                <a:latin typeface="Arial" charset="0"/>
                <a:cs typeface="Arial" charset="0"/>
              </a:rPr>
              <a:t> ?</a:t>
            </a:r>
            <a:br>
              <a:rPr kumimoji="0" lang="en-US" sz="2400" b="1" i="0" u="none" strike="noStrike" cap="none" normalizeH="0" baseline="0" dirty="0" smtClean="0">
                <a:ln>
                  <a:noFill/>
                </a:ln>
                <a:solidFill>
                  <a:schemeClr val="tx1"/>
                </a:solidFill>
                <a:effectLst/>
                <a:latin typeface="Arial" charset="0"/>
                <a:cs typeface="Arial" charset="0"/>
              </a:rPr>
            </a:br>
            <a:r>
              <a:rPr kumimoji="0" lang="en-US" sz="2400" b="1" i="0" u="none" strike="noStrike" cap="none" normalizeH="0" baseline="0" dirty="0" smtClean="0">
                <a:ln>
                  <a:noFill/>
                </a:ln>
                <a:solidFill>
                  <a:schemeClr val="tx1"/>
                </a:solidFill>
                <a:effectLst/>
                <a:latin typeface="Arial" charset="0"/>
                <a:cs typeface="Arial" charset="0"/>
              </a:rPr>
              <a:t>– If the journal is open access, is it listed in the </a:t>
            </a:r>
            <a:r>
              <a:rPr kumimoji="0" lang="en-US" sz="2400" b="1" i="0" u="none" strike="noStrike" cap="none" normalizeH="0" baseline="0" dirty="0" smtClean="0">
                <a:ln>
                  <a:noFill/>
                </a:ln>
                <a:solidFill>
                  <a:schemeClr val="tx1"/>
                </a:solidFill>
                <a:effectLst/>
                <a:latin typeface="Arial" charset="0"/>
                <a:cs typeface="Arial" charset="0"/>
                <a:hlinkClick r:id="rId3"/>
              </a:rPr>
              <a:t>Directory of Open Access</a:t>
            </a:r>
            <a:r>
              <a:rPr kumimoji="0" lang="en-US" sz="2400" b="1" i="0" u="none" strike="noStrike" cap="none" normalizeH="0" baseline="0" dirty="0" smtClean="0">
                <a:ln>
                  <a:noFill/>
                </a:ln>
                <a:solidFill>
                  <a:schemeClr val="tx1"/>
                </a:solidFill>
                <a:effectLst/>
                <a:latin typeface="Arial" charset="0"/>
                <a:cs typeface="Arial" charset="0"/>
              </a:rPr>
              <a:t/>
            </a:r>
            <a:br>
              <a:rPr kumimoji="0" lang="en-US" sz="2400" b="1" i="0" u="none" strike="noStrike" cap="none" normalizeH="0" baseline="0" dirty="0" smtClean="0">
                <a:ln>
                  <a:noFill/>
                </a:ln>
                <a:solidFill>
                  <a:schemeClr val="tx1"/>
                </a:solidFill>
                <a:effectLst/>
                <a:latin typeface="Arial" charset="0"/>
                <a:cs typeface="Arial" charset="0"/>
              </a:rPr>
            </a:br>
            <a:r>
              <a:rPr kumimoji="0" lang="en-US" sz="2400" b="1" i="0" u="none" strike="noStrike" cap="none" normalizeH="0" baseline="0" dirty="0" smtClean="0">
                <a:ln>
                  <a:noFill/>
                </a:ln>
                <a:solidFill>
                  <a:schemeClr val="tx1"/>
                </a:solidFill>
                <a:effectLst/>
                <a:latin typeface="Arial" charset="0"/>
                <a:cs typeface="Arial" charset="0"/>
                <a:hlinkClick r:id="rId3"/>
              </a:rPr>
              <a:t>Journals (DOAJ)</a:t>
            </a:r>
            <a:r>
              <a:rPr kumimoji="0" lang="en-US" sz="2400" b="1" i="0" u="none" strike="noStrike" cap="none" normalizeH="0" baseline="0" dirty="0" smtClean="0">
                <a:ln>
                  <a:noFill/>
                </a:ln>
                <a:solidFill>
                  <a:schemeClr val="tx1"/>
                </a:solidFill>
                <a:effectLst/>
                <a:latin typeface="Arial" charset="0"/>
                <a:cs typeface="Arial" charset="0"/>
              </a:rPr>
              <a:t> ?</a:t>
            </a:r>
            <a:br>
              <a:rPr kumimoji="0" lang="en-US" sz="2400" b="1" i="0" u="none" strike="noStrike" cap="none" normalizeH="0" baseline="0" dirty="0" smtClean="0">
                <a:ln>
                  <a:noFill/>
                </a:ln>
                <a:solidFill>
                  <a:schemeClr val="tx1"/>
                </a:solidFill>
                <a:effectLst/>
                <a:latin typeface="Arial" charset="0"/>
                <a:cs typeface="Arial" charset="0"/>
              </a:rPr>
            </a:br>
            <a:r>
              <a:rPr kumimoji="0" lang="en-US" sz="2400" b="1" i="0" u="none" strike="noStrike" cap="none" normalizeH="0" baseline="0" dirty="0" smtClean="0">
                <a:ln>
                  <a:noFill/>
                </a:ln>
                <a:solidFill>
                  <a:schemeClr val="tx1"/>
                </a:solidFill>
                <a:effectLst/>
                <a:latin typeface="Arial" charset="0"/>
                <a:cs typeface="Arial" charset="0"/>
              </a:rPr>
              <a:t>– If the journal is open access, does the publisher belong to the </a:t>
            </a:r>
            <a:r>
              <a:rPr kumimoji="0" lang="en-US" sz="2400" b="1" i="0" u="none" strike="noStrike" cap="none" normalizeH="0" baseline="0" dirty="0" smtClean="0">
                <a:ln>
                  <a:noFill/>
                </a:ln>
                <a:solidFill>
                  <a:schemeClr val="tx1"/>
                </a:solidFill>
                <a:effectLst/>
                <a:latin typeface="Arial" charset="0"/>
                <a:cs typeface="Arial" charset="0"/>
                <a:hlinkClick r:id="rId4"/>
              </a:rPr>
              <a:t>Open Access</a:t>
            </a:r>
            <a:r>
              <a:rPr kumimoji="0" lang="en-US" sz="2400" b="1" i="0" u="none" strike="noStrike" cap="none" normalizeH="0" baseline="0" dirty="0" smtClean="0">
                <a:ln>
                  <a:noFill/>
                </a:ln>
                <a:solidFill>
                  <a:schemeClr val="tx1"/>
                </a:solidFill>
                <a:effectLst/>
                <a:latin typeface="Arial" charset="0"/>
                <a:cs typeface="Arial" charset="0"/>
              </a:rPr>
              <a:t/>
            </a:r>
            <a:br>
              <a:rPr kumimoji="0" lang="en-US" sz="2400" b="1" i="0" u="none" strike="noStrike" cap="none" normalizeH="0" baseline="0" dirty="0" smtClean="0">
                <a:ln>
                  <a:noFill/>
                </a:ln>
                <a:solidFill>
                  <a:schemeClr val="tx1"/>
                </a:solidFill>
                <a:effectLst/>
                <a:latin typeface="Arial" charset="0"/>
                <a:cs typeface="Arial" charset="0"/>
              </a:rPr>
            </a:br>
            <a:r>
              <a:rPr kumimoji="0" lang="en-US" sz="2400" b="1" i="0" u="none" strike="noStrike" cap="none" normalizeH="0" baseline="0" dirty="0" smtClean="0">
                <a:ln>
                  <a:noFill/>
                </a:ln>
                <a:solidFill>
                  <a:schemeClr val="tx1"/>
                </a:solidFill>
                <a:effectLst/>
                <a:latin typeface="Arial" charset="0"/>
                <a:cs typeface="Arial" charset="0"/>
                <a:hlinkClick r:id="rId4"/>
              </a:rPr>
              <a:t>Scholarly Publishers’ Association (OASPA)</a:t>
            </a:r>
            <a:r>
              <a:rPr kumimoji="0" lang="en-US" sz="2400" b="1" i="0" u="none" strike="noStrike" cap="none" normalizeH="0" baseline="0" dirty="0" smtClean="0">
                <a:ln>
                  <a:noFill/>
                </a:ln>
                <a:solidFill>
                  <a:schemeClr val="tx1"/>
                </a:solidFill>
                <a:effectLst/>
                <a:latin typeface="Arial" charset="0"/>
                <a:cs typeface="Arial" charset="0"/>
              </a:rPr>
              <a:t> ?</a:t>
            </a:r>
            <a:br>
              <a:rPr kumimoji="0" lang="en-US" sz="2400" b="1" i="0" u="none" strike="noStrike" cap="none" normalizeH="0" baseline="0" dirty="0" smtClean="0">
                <a:ln>
                  <a:noFill/>
                </a:ln>
                <a:solidFill>
                  <a:schemeClr val="tx1"/>
                </a:solidFill>
                <a:effectLst/>
                <a:latin typeface="Arial" charset="0"/>
                <a:cs typeface="Arial" charset="0"/>
              </a:rPr>
            </a:br>
            <a:r>
              <a:rPr kumimoji="0" lang="en-US" sz="2400" b="1" i="0" u="none" strike="noStrike" cap="none" normalizeH="0" baseline="0" dirty="0" smtClean="0">
                <a:ln>
                  <a:noFill/>
                </a:ln>
                <a:solidFill>
                  <a:schemeClr val="tx1"/>
                </a:solidFill>
                <a:effectLst/>
                <a:latin typeface="Arial" charset="0"/>
                <a:cs typeface="Arial" charset="0"/>
              </a:rPr>
              <a:t>– Is the journal hosted on one of INASP’s </a:t>
            </a:r>
            <a:r>
              <a:rPr kumimoji="0" lang="en-US" sz="2400" b="1" i="0" u="none" strike="noStrike" cap="none" normalizeH="0" baseline="0" dirty="0" smtClean="0">
                <a:ln>
                  <a:noFill/>
                </a:ln>
                <a:solidFill>
                  <a:schemeClr val="tx1"/>
                </a:solidFill>
                <a:effectLst/>
                <a:latin typeface="Arial" charset="0"/>
                <a:cs typeface="Arial" charset="0"/>
                <a:hlinkClick r:id="rId5"/>
              </a:rPr>
              <a:t>Journals Online</a:t>
            </a:r>
            <a:r>
              <a:rPr kumimoji="0" lang="en-US" sz="2400" b="1" i="0" u="none" strike="noStrike" cap="none" normalizeH="0" baseline="0" dirty="0" smtClean="0">
                <a:ln>
                  <a:noFill/>
                </a:ln>
                <a:solidFill>
                  <a:schemeClr val="tx1"/>
                </a:solidFill>
                <a:effectLst/>
                <a:latin typeface="Arial" charset="0"/>
                <a:cs typeface="Arial" charset="0"/>
              </a:rPr>
              <a:t> platforms (for journals published in Bangladesh, Nepal, Sri Lanka, Central America and Mongolia) or on </a:t>
            </a:r>
            <a:r>
              <a:rPr kumimoji="0" lang="en-US" sz="2400" b="1" i="0" u="none" strike="noStrike" cap="none" normalizeH="0" baseline="0" dirty="0" smtClean="0">
                <a:ln>
                  <a:noFill/>
                </a:ln>
                <a:solidFill>
                  <a:schemeClr val="tx1"/>
                </a:solidFill>
                <a:effectLst/>
                <a:latin typeface="Arial" charset="0"/>
                <a:cs typeface="Arial" charset="0"/>
                <a:hlinkClick r:id="rId6"/>
              </a:rPr>
              <a:t>African Journals Online</a:t>
            </a:r>
            <a:r>
              <a:rPr kumimoji="0" lang="en-US" sz="2400" b="1" i="0" u="none" strike="noStrike" cap="none" normalizeH="0" baseline="0" dirty="0" smtClean="0">
                <a:ln>
                  <a:noFill/>
                </a:ln>
                <a:solidFill>
                  <a:schemeClr val="tx1"/>
                </a:solidFill>
                <a:effectLst/>
                <a:latin typeface="Arial" charset="0"/>
                <a:cs typeface="Arial" charset="0"/>
              </a:rPr>
              <a:t> (AJOL, for African journals)?</a:t>
            </a:r>
            <a:br>
              <a:rPr kumimoji="0" lang="en-US" sz="2400" b="1" i="0" u="none" strike="noStrike" cap="none" normalizeH="0" baseline="0" dirty="0" smtClean="0">
                <a:ln>
                  <a:noFill/>
                </a:ln>
                <a:solidFill>
                  <a:schemeClr val="tx1"/>
                </a:solidFill>
                <a:effectLst/>
                <a:latin typeface="Arial" charset="0"/>
                <a:cs typeface="Arial" charset="0"/>
              </a:rPr>
            </a:br>
            <a:r>
              <a:rPr kumimoji="0" lang="en-US" sz="2400" b="1" i="0" u="none" strike="noStrike" cap="none" normalizeH="0" baseline="0" dirty="0" smtClean="0">
                <a:ln>
                  <a:noFill/>
                </a:ln>
                <a:solidFill>
                  <a:schemeClr val="tx1"/>
                </a:solidFill>
                <a:effectLst/>
                <a:latin typeface="Arial" charset="0"/>
                <a:cs typeface="Arial" charset="0"/>
              </a:rPr>
              <a:t>– Is the publisher a member of another trade association? </a:t>
            </a:r>
          </a:p>
        </p:txBody>
      </p:sp>
      <p:pic>
        <p:nvPicPr>
          <p:cNvPr id="30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9589" y="457200"/>
            <a:ext cx="3567112" cy="1103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686303" y="762003"/>
            <a:ext cx="2285999" cy="461665"/>
          </a:xfrm>
          <a:prstGeom prst="rect">
            <a:avLst/>
          </a:prstGeom>
          <a:solidFill>
            <a:srgbClr val="FFFF00"/>
          </a:solidFill>
        </p:spPr>
        <p:txBody>
          <a:bodyPr wrap="square" rtlCol="0">
            <a:spAutoFit/>
          </a:bodyPr>
          <a:lstStyle/>
          <a:p>
            <a:r>
              <a:rPr lang="en-US" sz="2400" b="1" i="1" dirty="0" smtClean="0"/>
              <a:t>LANJUTAN</a:t>
            </a:r>
            <a:endParaRPr lang="en-US" sz="2400" b="1" i="1" dirty="0"/>
          </a:p>
        </p:txBody>
      </p:sp>
    </p:spTree>
    <p:extLst>
      <p:ext uri="{BB962C8B-B14F-4D97-AF65-F5344CB8AC3E}">
        <p14:creationId xmlns:p14="http://schemas.microsoft.com/office/powerpoint/2010/main" val="24113894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r="46548" b="80218"/>
          <a:stretch/>
        </p:blipFill>
        <p:spPr>
          <a:xfrm>
            <a:off x="266704" y="383646"/>
            <a:ext cx="3581401" cy="987954"/>
          </a:xfrm>
          <a:prstGeom prst="rect">
            <a:avLst/>
          </a:prstGeom>
        </p:spPr>
      </p:pic>
      <p:sp>
        <p:nvSpPr>
          <p:cNvPr id="5" name="Rectangle 4"/>
          <p:cNvSpPr/>
          <p:nvPr/>
        </p:nvSpPr>
        <p:spPr>
          <a:xfrm>
            <a:off x="419100" y="1372374"/>
            <a:ext cx="11658600" cy="4647426"/>
          </a:xfrm>
          <a:prstGeom prst="rect">
            <a:avLst/>
          </a:prstGeom>
        </p:spPr>
        <p:txBody>
          <a:bodyPr wrap="square">
            <a:spAutoFit/>
          </a:bodyPr>
          <a:lstStyle/>
          <a:p>
            <a:r>
              <a:rPr lang="en-US" sz="2200" b="1" dirty="0"/>
              <a:t>If you can answer ‘yes’ to most or all of the questions on the list.</a:t>
            </a:r>
          </a:p>
          <a:p>
            <a:r>
              <a:rPr lang="en-US" sz="2200" b="1" dirty="0"/>
              <a:t>Complete the check list and submit your article only if you are happy you can </a:t>
            </a:r>
            <a:r>
              <a:rPr lang="en-US" sz="2200" b="1" dirty="0" smtClean="0"/>
              <a:t>answer ‘</a:t>
            </a:r>
            <a:r>
              <a:rPr lang="en-US" sz="2200" b="1" dirty="0"/>
              <a:t>yes’ to most or all of the questions</a:t>
            </a:r>
            <a:r>
              <a:rPr lang="en-US" sz="2200" b="1" dirty="0" smtClean="0"/>
              <a:t>.</a:t>
            </a:r>
          </a:p>
          <a:p>
            <a:endParaRPr lang="en-US" sz="2200" b="1" dirty="0"/>
          </a:p>
          <a:p>
            <a:pPr marL="342900" indent="-342900">
              <a:buFont typeface="Wingdings" pitchFamily="2" charset="2"/>
              <a:buChar char="q"/>
            </a:pPr>
            <a:r>
              <a:rPr lang="en-US" sz="2200" b="1" dirty="0"/>
              <a:t>You need to be confident your chosen journal will have a suitable profile among your peers to enhance your reputation and your chance of gaining citations.</a:t>
            </a:r>
          </a:p>
          <a:p>
            <a:pPr marL="342900" indent="-342900">
              <a:buFont typeface="Wingdings" pitchFamily="2" charset="2"/>
              <a:buChar char="q"/>
            </a:pPr>
            <a:r>
              <a:rPr lang="en-US" sz="2200" b="1" dirty="0"/>
              <a:t>Publishing in the right journal for your research will raise your professional profile, and help you progress in your career.</a:t>
            </a:r>
          </a:p>
          <a:p>
            <a:pPr marL="342900" indent="-342900">
              <a:buFont typeface="Wingdings" pitchFamily="2" charset="2"/>
              <a:buChar char="q"/>
            </a:pPr>
            <a:r>
              <a:rPr lang="en-US" sz="2200" b="1" dirty="0"/>
              <a:t>Your paper should be indexed or archived and be easily discoverable.</a:t>
            </a:r>
          </a:p>
          <a:p>
            <a:pPr marL="342900" indent="-342900">
              <a:buFont typeface="Wingdings" pitchFamily="2" charset="2"/>
              <a:buChar char="q"/>
            </a:pPr>
            <a:r>
              <a:rPr lang="en-US" sz="2200" b="1" dirty="0"/>
              <a:t>You should expect a professional publishing experience where your work is</a:t>
            </a:r>
            <a:br>
              <a:rPr lang="en-US" sz="2200" b="1" dirty="0"/>
            </a:br>
            <a:r>
              <a:rPr lang="en-US" sz="2200" b="1" dirty="0"/>
              <a:t>reviewed and edited.</a:t>
            </a:r>
          </a:p>
          <a:p>
            <a:pPr marL="342900" indent="-342900">
              <a:buFont typeface="Wingdings" pitchFamily="2" charset="2"/>
              <a:buChar char="q"/>
            </a:pPr>
            <a:r>
              <a:rPr lang="en-US" sz="2200" b="1" dirty="0"/>
              <a:t>Only then should you submit your article</a:t>
            </a:r>
            <a:r>
              <a:rPr lang="en-US" sz="2200" dirty="0"/>
              <a:t>.</a:t>
            </a:r>
          </a:p>
        </p:txBody>
      </p:sp>
      <p:sp>
        <p:nvSpPr>
          <p:cNvPr id="6" name="Slide Number Placeholder 5"/>
          <p:cNvSpPr>
            <a:spLocks noGrp="1"/>
          </p:cNvSpPr>
          <p:nvPr>
            <p:ph type="sldNum" sz="quarter" idx="12"/>
          </p:nvPr>
        </p:nvSpPr>
        <p:spPr/>
        <p:txBody>
          <a:bodyPr/>
          <a:lstStyle/>
          <a:p>
            <a:fld id="{B6F15528-21DE-4FAA-801E-634DDDAF4B2B}" type="slidenum">
              <a:rPr lang="en-US" smtClean="0"/>
              <a:pPr/>
              <a:t>44</a:t>
            </a:fld>
            <a:endParaRPr lang="en-US"/>
          </a:p>
        </p:txBody>
      </p:sp>
    </p:spTree>
    <p:extLst>
      <p:ext uri="{BB962C8B-B14F-4D97-AF65-F5344CB8AC3E}">
        <p14:creationId xmlns:p14="http://schemas.microsoft.com/office/powerpoint/2010/main" val="160138103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4485" y="2211403"/>
            <a:ext cx="10651861" cy="3416320"/>
          </a:xfrm>
          <a:prstGeom prst="rect">
            <a:avLst/>
          </a:prstGeom>
        </p:spPr>
        <p:txBody>
          <a:bodyPr wrap="square">
            <a:spAutoFit/>
          </a:bodyPr>
          <a:lstStyle/>
          <a:p>
            <a:r>
              <a:rPr lang="en-US" sz="2400" b="1" dirty="0"/>
              <a:t>a. </a:t>
            </a:r>
            <a:r>
              <a:rPr lang="en-US" sz="2400" b="1" dirty="0" err="1"/>
              <a:t>Untuk</a:t>
            </a:r>
            <a:r>
              <a:rPr lang="en-US" sz="2400" b="1" dirty="0"/>
              <a:t> </a:t>
            </a:r>
            <a:r>
              <a:rPr lang="en-US" sz="2400" b="1" dirty="0" err="1"/>
              <a:t>Prosiding</a:t>
            </a:r>
            <a:r>
              <a:rPr lang="en-US" sz="2400" b="1" dirty="0"/>
              <a:t> Seminar </a:t>
            </a:r>
            <a:r>
              <a:rPr lang="en-US" sz="2400" b="1" dirty="0" err="1"/>
              <a:t>Nasional</a:t>
            </a:r>
            <a:endParaRPr lang="en-US" sz="2400" b="1" dirty="0"/>
          </a:p>
          <a:p>
            <a:pPr lvl="1"/>
            <a:r>
              <a:rPr lang="en-US" sz="2400" b="1" dirty="0"/>
              <a:t>1). </a:t>
            </a:r>
            <a:r>
              <a:rPr lang="en-US" sz="2400" b="1" dirty="0" err="1"/>
              <a:t>memuat</a:t>
            </a:r>
            <a:r>
              <a:rPr lang="en-US" sz="2400" b="1" dirty="0"/>
              <a:t> </a:t>
            </a:r>
            <a:r>
              <a:rPr lang="en-US" sz="2400" b="1" dirty="0" err="1"/>
              <a:t>makalah</a:t>
            </a:r>
            <a:r>
              <a:rPr lang="en-US" sz="2400" b="1" dirty="0"/>
              <a:t> </a:t>
            </a:r>
            <a:r>
              <a:rPr lang="en-US" sz="2400" b="1" dirty="0" err="1"/>
              <a:t>lengkap</a:t>
            </a:r>
            <a:r>
              <a:rPr lang="en-US" sz="2400" b="1" dirty="0"/>
              <a:t>,</a:t>
            </a:r>
          </a:p>
          <a:p>
            <a:pPr lvl="1"/>
            <a:r>
              <a:rPr lang="en-US" sz="2400" b="1" dirty="0"/>
              <a:t>2). </a:t>
            </a:r>
            <a:r>
              <a:rPr lang="en-US" sz="2400" b="1" dirty="0" err="1"/>
              <a:t>ditulis</a:t>
            </a:r>
            <a:r>
              <a:rPr lang="en-US" sz="2400" b="1" dirty="0"/>
              <a:t> </a:t>
            </a:r>
            <a:r>
              <a:rPr lang="en-US" sz="2400" b="1" dirty="0" err="1"/>
              <a:t>dalam</a:t>
            </a:r>
            <a:r>
              <a:rPr lang="en-US" sz="2400" b="1" dirty="0"/>
              <a:t> </a:t>
            </a:r>
            <a:r>
              <a:rPr lang="en-US" sz="2400" b="1" dirty="0" err="1"/>
              <a:t>Bahasa</a:t>
            </a:r>
            <a:r>
              <a:rPr lang="en-US" sz="2400" b="1" dirty="0"/>
              <a:t> Indonesia,</a:t>
            </a:r>
          </a:p>
          <a:p>
            <a:pPr lvl="1"/>
            <a:r>
              <a:rPr lang="en-US" sz="2400" b="1" dirty="0"/>
              <a:t>3). </a:t>
            </a:r>
            <a:r>
              <a:rPr lang="en-US" sz="2400" b="1" dirty="0" err="1"/>
              <a:t>penulis</a:t>
            </a:r>
            <a:r>
              <a:rPr lang="en-US" sz="2400" b="1" dirty="0"/>
              <a:t> paling </a:t>
            </a:r>
            <a:r>
              <a:rPr lang="en-US" sz="2400" b="1" dirty="0" err="1"/>
              <a:t>sedikit</a:t>
            </a:r>
            <a:r>
              <a:rPr lang="en-US" sz="2400" b="1" dirty="0"/>
              <a:t> </a:t>
            </a:r>
            <a:r>
              <a:rPr lang="en-US" sz="2400" b="1" dirty="0" err="1"/>
              <a:t>berasal</a:t>
            </a:r>
            <a:r>
              <a:rPr lang="en-US" sz="2400" b="1" dirty="0"/>
              <a:t> </a:t>
            </a:r>
            <a:r>
              <a:rPr lang="en-US" sz="2400" b="1" dirty="0" err="1"/>
              <a:t>dari</a:t>
            </a:r>
            <a:r>
              <a:rPr lang="en-US" sz="2400" b="1" dirty="0"/>
              <a:t> 4 (</a:t>
            </a:r>
            <a:r>
              <a:rPr lang="en-US" sz="2400" b="1" dirty="0" err="1"/>
              <a:t>empat</a:t>
            </a:r>
            <a:r>
              <a:rPr lang="en-US" sz="2400" b="1" dirty="0"/>
              <a:t>) </a:t>
            </a:r>
            <a:r>
              <a:rPr lang="en-US" sz="2400" b="1" dirty="0" err="1"/>
              <a:t>institusi</a:t>
            </a:r>
            <a:r>
              <a:rPr lang="en-US" sz="2400" b="1" dirty="0"/>
              <a:t>,</a:t>
            </a:r>
          </a:p>
          <a:p>
            <a:pPr lvl="1"/>
            <a:r>
              <a:rPr lang="en-US" sz="2400" b="1" dirty="0"/>
              <a:t>4). editor </a:t>
            </a:r>
            <a:r>
              <a:rPr lang="en-US" sz="2400" b="1" dirty="0" err="1"/>
              <a:t>sesuai</a:t>
            </a:r>
            <a:r>
              <a:rPr lang="en-US" sz="2400" b="1" dirty="0"/>
              <a:t> </a:t>
            </a:r>
            <a:r>
              <a:rPr lang="en-US" sz="2400" b="1" dirty="0" err="1"/>
              <a:t>dengan</a:t>
            </a:r>
            <a:r>
              <a:rPr lang="en-US" sz="2400" b="1" dirty="0"/>
              <a:t> </a:t>
            </a:r>
            <a:r>
              <a:rPr lang="en-US" sz="2400" b="1" dirty="0" err="1"/>
              <a:t>bidang</a:t>
            </a:r>
            <a:r>
              <a:rPr lang="en-US" sz="2400" b="1" dirty="0"/>
              <a:t> </a:t>
            </a:r>
            <a:r>
              <a:rPr lang="en-US" sz="2400" b="1" dirty="0" err="1"/>
              <a:t>ilmunya</a:t>
            </a:r>
            <a:r>
              <a:rPr lang="en-US" sz="2400" b="1" dirty="0"/>
              <a:t>,</a:t>
            </a:r>
          </a:p>
          <a:p>
            <a:pPr lvl="1"/>
            <a:r>
              <a:rPr lang="en-US" sz="2400" b="1" dirty="0"/>
              <a:t>5). </a:t>
            </a:r>
            <a:r>
              <a:rPr lang="en-US" sz="2400" b="1" dirty="0" err="1"/>
              <a:t>memiliki</a:t>
            </a:r>
            <a:r>
              <a:rPr lang="en-US" sz="2400" b="1" dirty="0"/>
              <a:t> ISBN,</a:t>
            </a:r>
          </a:p>
          <a:p>
            <a:pPr lvl="1"/>
            <a:r>
              <a:rPr lang="en-US" sz="2400" b="1" dirty="0"/>
              <a:t>6). </a:t>
            </a:r>
            <a:r>
              <a:rPr lang="en-US" sz="2400" b="1" dirty="0" err="1"/>
              <a:t>diterbitkan</a:t>
            </a:r>
            <a:r>
              <a:rPr lang="en-US" sz="2400" b="1" dirty="0"/>
              <a:t> </a:t>
            </a:r>
            <a:r>
              <a:rPr lang="en-US" sz="2400" b="1" dirty="0" err="1"/>
              <a:t>oleh</a:t>
            </a:r>
            <a:r>
              <a:rPr lang="en-US" sz="2400" b="1" dirty="0"/>
              <a:t> </a:t>
            </a:r>
            <a:r>
              <a:rPr lang="en-US" sz="2400" b="1" dirty="0" err="1"/>
              <a:t>lembaga</a:t>
            </a:r>
            <a:r>
              <a:rPr lang="en-US" sz="2400" b="1" dirty="0"/>
              <a:t> </a:t>
            </a:r>
            <a:r>
              <a:rPr lang="en-US" sz="2400" b="1" dirty="0" err="1"/>
              <a:t>ilmiah</a:t>
            </a:r>
            <a:r>
              <a:rPr lang="en-US" sz="2400" b="1" dirty="0"/>
              <a:t> yang </a:t>
            </a:r>
            <a:r>
              <a:rPr lang="en-US" sz="2400" b="1" dirty="0" err="1"/>
              <a:t>bereputasi</a:t>
            </a:r>
            <a:r>
              <a:rPr lang="en-US" sz="2400" b="1" dirty="0"/>
              <a:t>, </a:t>
            </a:r>
            <a:r>
              <a:rPr lang="en-US" sz="2400" b="1" dirty="0" err="1"/>
              <a:t>yaitu</a:t>
            </a:r>
            <a:r>
              <a:rPr lang="en-US" sz="2400" b="1" dirty="0"/>
              <a:t> </a:t>
            </a:r>
            <a:r>
              <a:rPr lang="en-US" sz="2400" b="1" dirty="0" err="1"/>
              <a:t>organisasi</a:t>
            </a:r>
            <a:r>
              <a:rPr lang="en-US" sz="2400" b="1" dirty="0"/>
              <a:t> </a:t>
            </a:r>
            <a:r>
              <a:rPr lang="en-US" sz="2400" b="1" dirty="0" err="1"/>
              <a:t>profesi</a:t>
            </a:r>
            <a:r>
              <a:rPr lang="en-US" sz="2400" b="1" dirty="0"/>
              <a:t>,</a:t>
            </a:r>
          </a:p>
          <a:p>
            <a:pPr lvl="1"/>
            <a:r>
              <a:rPr lang="en-US" sz="2400" b="1" dirty="0" err="1"/>
              <a:t>perguruan</a:t>
            </a:r>
            <a:r>
              <a:rPr lang="en-US" sz="2400" b="1" dirty="0"/>
              <a:t> </a:t>
            </a:r>
            <a:r>
              <a:rPr lang="en-US" sz="2400" b="1" dirty="0" err="1"/>
              <a:t>tinggi</a:t>
            </a:r>
            <a:r>
              <a:rPr lang="en-US" sz="2400" b="1" dirty="0"/>
              <a:t>, </a:t>
            </a:r>
            <a:r>
              <a:rPr lang="en-US" sz="2400" b="1" dirty="0" err="1"/>
              <a:t>dan</a:t>
            </a:r>
            <a:r>
              <a:rPr lang="en-US" sz="2400" b="1" dirty="0"/>
              <a:t> </a:t>
            </a:r>
            <a:r>
              <a:rPr lang="en-US" sz="2400" b="1" dirty="0" err="1"/>
              <a:t>lembaga</a:t>
            </a:r>
            <a:r>
              <a:rPr lang="en-US" sz="2400" b="1" dirty="0"/>
              <a:t> </a:t>
            </a:r>
            <a:r>
              <a:rPr lang="en-US" sz="2400" b="1" dirty="0" err="1"/>
              <a:t>penelitian</a:t>
            </a:r>
            <a:r>
              <a:rPr lang="en-US" sz="2400" b="1" dirty="0"/>
              <a:t>.</a:t>
            </a:r>
          </a:p>
        </p:txBody>
      </p:sp>
      <p:sp>
        <p:nvSpPr>
          <p:cNvPr id="3" name="Rectangle 2"/>
          <p:cNvSpPr/>
          <p:nvPr/>
        </p:nvSpPr>
        <p:spPr>
          <a:xfrm>
            <a:off x="580145" y="372070"/>
            <a:ext cx="10727946" cy="1569660"/>
          </a:xfrm>
          <a:prstGeom prst="rect">
            <a:avLst/>
          </a:prstGeom>
        </p:spPr>
        <p:txBody>
          <a:bodyPr wrap="square">
            <a:spAutoFit/>
          </a:bodyPr>
          <a:lstStyle/>
          <a:p>
            <a:r>
              <a:rPr lang="en-US" sz="3200" b="1" dirty="0" err="1" smtClean="0"/>
              <a:t>Prosiding</a:t>
            </a:r>
            <a:r>
              <a:rPr lang="en-US" sz="3200" b="1" dirty="0" smtClean="0"/>
              <a:t> </a:t>
            </a:r>
            <a:r>
              <a:rPr lang="en-US" sz="3200" b="1" dirty="0"/>
              <a:t>yang </a:t>
            </a:r>
            <a:r>
              <a:rPr lang="en-US" sz="3200" b="1" dirty="0" err="1"/>
              <a:t>dipublikasikan</a:t>
            </a:r>
            <a:r>
              <a:rPr lang="en-US" sz="3200" b="1" dirty="0"/>
              <a:t> </a:t>
            </a:r>
            <a:r>
              <a:rPr lang="en-US" sz="3200" b="1" dirty="0" err="1"/>
              <a:t>harus</a:t>
            </a:r>
            <a:r>
              <a:rPr lang="en-US" sz="3200" b="1" dirty="0"/>
              <a:t> </a:t>
            </a:r>
            <a:r>
              <a:rPr lang="en-US" sz="3200" b="1" dirty="0" err="1"/>
              <a:t>memenuhi</a:t>
            </a:r>
            <a:r>
              <a:rPr lang="en-US" sz="3200" b="1" dirty="0"/>
              <a:t> </a:t>
            </a:r>
            <a:r>
              <a:rPr lang="en-US" sz="3200" b="1" dirty="0" err="1"/>
              <a:t>syarat-syarat</a:t>
            </a:r>
            <a:r>
              <a:rPr lang="en-US" sz="3200" b="1" dirty="0"/>
              <a:t> </a:t>
            </a:r>
            <a:r>
              <a:rPr lang="en-US" sz="3200" b="1" dirty="0" err="1"/>
              <a:t>buku</a:t>
            </a:r>
            <a:r>
              <a:rPr lang="en-US" sz="3200" b="1" dirty="0"/>
              <a:t> </a:t>
            </a:r>
            <a:r>
              <a:rPr lang="en-US" sz="3200" b="1" dirty="0" err="1"/>
              <a:t>ilmiah</a:t>
            </a:r>
            <a:r>
              <a:rPr lang="en-US" sz="3200" b="1" dirty="0"/>
              <a:t> </a:t>
            </a:r>
            <a:r>
              <a:rPr lang="en-US" sz="3200" b="1" dirty="0" smtClean="0"/>
              <a:t>yang </a:t>
            </a:r>
            <a:r>
              <a:rPr lang="en-US" sz="3200" b="1" dirty="0" err="1" smtClean="0"/>
              <a:t>dipublikasikan</a:t>
            </a:r>
            <a:r>
              <a:rPr lang="en-US" sz="3200" b="1" dirty="0"/>
              <a:t>, yang </a:t>
            </a:r>
            <a:r>
              <a:rPr lang="en-US" sz="3200" b="1" dirty="0" err="1"/>
              <a:t>dipaparkan</a:t>
            </a:r>
            <a:r>
              <a:rPr lang="en-US" sz="3200" b="1" dirty="0"/>
              <a:t> </a:t>
            </a:r>
            <a:r>
              <a:rPr lang="en-US" sz="3200" b="1" dirty="0" err="1"/>
              <a:t>berikut</a:t>
            </a:r>
            <a:r>
              <a:rPr lang="en-US" sz="3200" b="1" dirty="0"/>
              <a:t> </a:t>
            </a:r>
            <a:r>
              <a:rPr lang="en-US" sz="3200" b="1" dirty="0" err="1" smtClean="0"/>
              <a:t>ini</a:t>
            </a:r>
            <a:r>
              <a:rPr lang="en-US" sz="3200" b="1" dirty="0" smtClean="0"/>
              <a:t>:</a:t>
            </a:r>
            <a:endParaRPr lang="en-US" sz="3200" b="1"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45</a:t>
            </a:fld>
            <a:endParaRPr lang="en-US"/>
          </a:p>
        </p:txBody>
      </p:sp>
    </p:spTree>
    <p:extLst>
      <p:ext uri="{BB962C8B-B14F-4D97-AF65-F5344CB8AC3E}">
        <p14:creationId xmlns:p14="http://schemas.microsoft.com/office/powerpoint/2010/main" val="177830000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700" y="990602"/>
            <a:ext cx="11582400" cy="3108543"/>
          </a:xfrm>
          <a:prstGeom prst="rect">
            <a:avLst/>
          </a:prstGeom>
        </p:spPr>
        <p:txBody>
          <a:bodyPr wrap="square">
            <a:spAutoFit/>
          </a:bodyPr>
          <a:lstStyle/>
          <a:p>
            <a:r>
              <a:rPr lang="en-US" sz="2800" b="1" dirty="0" err="1" smtClean="0"/>
              <a:t>b.Untuk</a:t>
            </a:r>
            <a:r>
              <a:rPr lang="en-US" sz="2800" b="1" dirty="0" smtClean="0"/>
              <a:t> </a:t>
            </a:r>
            <a:r>
              <a:rPr lang="en-US" sz="2800" b="1" dirty="0" err="1"/>
              <a:t>Prosiding</a:t>
            </a:r>
            <a:r>
              <a:rPr lang="en-US" sz="2800" b="1" dirty="0"/>
              <a:t> Seminar </a:t>
            </a:r>
            <a:r>
              <a:rPr lang="en-US" sz="2800" b="1" dirty="0" err="1"/>
              <a:t>Internasional</a:t>
            </a:r>
            <a:endParaRPr lang="en-US" sz="2800" b="1" dirty="0"/>
          </a:p>
          <a:p>
            <a:pPr lvl="1"/>
            <a:r>
              <a:rPr lang="en-US" sz="2800" b="1" dirty="0"/>
              <a:t>1). </a:t>
            </a:r>
            <a:r>
              <a:rPr lang="en-US" sz="2800" b="1" dirty="0" err="1"/>
              <a:t>ditulis</a:t>
            </a:r>
            <a:r>
              <a:rPr lang="en-US" sz="2800" b="1" dirty="0"/>
              <a:t> </a:t>
            </a:r>
            <a:r>
              <a:rPr lang="en-US" sz="2800" b="1" dirty="0" err="1"/>
              <a:t>dalam</a:t>
            </a:r>
            <a:r>
              <a:rPr lang="en-US" sz="2800" b="1" dirty="0"/>
              <a:t> </a:t>
            </a:r>
            <a:r>
              <a:rPr lang="en-US" sz="2800" b="1" dirty="0" err="1"/>
              <a:t>bahasa</a:t>
            </a:r>
            <a:r>
              <a:rPr lang="en-US" sz="2800" b="1" dirty="0"/>
              <a:t> </a:t>
            </a:r>
            <a:r>
              <a:rPr lang="en-US" sz="2800" b="1" dirty="0" err="1"/>
              <a:t>resmi</a:t>
            </a:r>
            <a:r>
              <a:rPr lang="en-US" sz="2800" b="1" dirty="0"/>
              <a:t> PBB (Arab, </a:t>
            </a:r>
            <a:r>
              <a:rPr lang="en-US" sz="2800" b="1" dirty="0" err="1" smtClean="0"/>
              <a:t>Inggris</a:t>
            </a:r>
            <a:r>
              <a:rPr lang="en-US" sz="2800" b="1" dirty="0"/>
              <a:t>, </a:t>
            </a:r>
            <a:r>
              <a:rPr lang="en-US" sz="2800" b="1" dirty="0" smtClean="0"/>
              <a:t>    	</a:t>
            </a:r>
            <a:r>
              <a:rPr lang="en-US" sz="2800" b="1" dirty="0" err="1" smtClean="0"/>
              <a:t>Perancis</a:t>
            </a:r>
            <a:r>
              <a:rPr lang="en-US" sz="2800" b="1" dirty="0"/>
              <a:t>, </a:t>
            </a:r>
            <a:r>
              <a:rPr lang="en-US" sz="2800" b="1" dirty="0" err="1"/>
              <a:t>Rusia</a:t>
            </a:r>
            <a:r>
              <a:rPr lang="en-US" sz="2800" b="1" dirty="0"/>
              <a:t>, </a:t>
            </a:r>
            <a:r>
              <a:rPr lang="en-US" sz="2800" b="1" dirty="0" err="1" smtClean="0"/>
              <a:t>Spanyol</a:t>
            </a:r>
            <a:r>
              <a:rPr lang="en-US" sz="2800" b="1" dirty="0" smtClean="0"/>
              <a:t>   </a:t>
            </a:r>
            <a:r>
              <a:rPr lang="en-US" sz="2800" b="1" dirty="0" err="1" smtClean="0"/>
              <a:t>dan</a:t>
            </a:r>
            <a:r>
              <a:rPr lang="en-US" sz="2800" b="1" dirty="0" smtClean="0"/>
              <a:t> </a:t>
            </a:r>
            <a:r>
              <a:rPr lang="en-US" sz="2800" b="1" dirty="0" err="1"/>
              <a:t>Tiongkok</a:t>
            </a:r>
            <a:r>
              <a:rPr lang="en-US" sz="2800" b="1" dirty="0"/>
              <a:t>),</a:t>
            </a:r>
          </a:p>
          <a:p>
            <a:pPr lvl="1"/>
            <a:r>
              <a:rPr lang="en-US" sz="2800" b="1" dirty="0"/>
              <a:t>2). editor </a:t>
            </a:r>
            <a:r>
              <a:rPr lang="en-US" sz="2800" b="1" dirty="0" err="1"/>
              <a:t>berasal</a:t>
            </a:r>
            <a:r>
              <a:rPr lang="en-US" sz="2800" b="1" dirty="0"/>
              <a:t> </a:t>
            </a:r>
            <a:r>
              <a:rPr lang="en-US" sz="2800" b="1" dirty="0" err="1"/>
              <a:t>dari</a:t>
            </a:r>
            <a:r>
              <a:rPr lang="en-US" sz="2800" b="1" dirty="0"/>
              <a:t> </a:t>
            </a:r>
            <a:r>
              <a:rPr lang="en-US" sz="2800" b="1" dirty="0" err="1"/>
              <a:t>berbagai</a:t>
            </a:r>
            <a:r>
              <a:rPr lang="en-US" sz="2800" b="1" dirty="0"/>
              <a:t> </a:t>
            </a:r>
            <a:r>
              <a:rPr lang="en-US" sz="2800" b="1" dirty="0" err="1"/>
              <a:t>negara</a:t>
            </a:r>
            <a:r>
              <a:rPr lang="en-US" sz="2800" b="1" dirty="0"/>
              <a:t> </a:t>
            </a:r>
            <a:r>
              <a:rPr lang="en-US" sz="2800" b="1" dirty="0" err="1"/>
              <a:t>sesuai</a:t>
            </a:r>
            <a:r>
              <a:rPr lang="en-US" sz="2800" b="1" dirty="0"/>
              <a:t> </a:t>
            </a:r>
            <a:r>
              <a:rPr lang="en-US" sz="2800" b="1" dirty="0" smtClean="0"/>
              <a:t>	</a:t>
            </a:r>
            <a:r>
              <a:rPr lang="en-US" sz="2800" b="1" dirty="0" err="1" smtClean="0"/>
              <a:t>dengan</a:t>
            </a:r>
            <a:r>
              <a:rPr lang="en-US" sz="2800" b="1" dirty="0" smtClean="0"/>
              <a:t> </a:t>
            </a:r>
            <a:r>
              <a:rPr lang="en-US" sz="2800" b="1" dirty="0" err="1"/>
              <a:t>bidang</a:t>
            </a:r>
            <a:r>
              <a:rPr lang="en-US" sz="2800" b="1" dirty="0"/>
              <a:t> </a:t>
            </a:r>
            <a:r>
              <a:rPr lang="en-US" sz="2800" b="1" dirty="0" smtClean="0"/>
              <a:t>	</a:t>
            </a:r>
            <a:r>
              <a:rPr lang="en-US" sz="2800" b="1" dirty="0" err="1" smtClean="0"/>
              <a:t>ilmunya</a:t>
            </a:r>
            <a:r>
              <a:rPr lang="en-US" sz="2800" b="1" dirty="0"/>
              <a:t>,</a:t>
            </a:r>
          </a:p>
          <a:p>
            <a:pPr lvl="1"/>
            <a:r>
              <a:rPr lang="en-US" sz="2800" b="1" dirty="0"/>
              <a:t>3). </a:t>
            </a:r>
            <a:r>
              <a:rPr lang="en-US" sz="2800" b="1" dirty="0" err="1"/>
              <a:t>penulis</a:t>
            </a:r>
            <a:r>
              <a:rPr lang="en-US" sz="2800" b="1" dirty="0"/>
              <a:t> paling </a:t>
            </a:r>
            <a:r>
              <a:rPr lang="en-US" sz="2800" b="1" dirty="0" err="1"/>
              <a:t>sedikit</a:t>
            </a:r>
            <a:r>
              <a:rPr lang="en-US" sz="2800" b="1" dirty="0"/>
              <a:t> </a:t>
            </a:r>
            <a:r>
              <a:rPr lang="en-US" sz="2800" b="1" dirty="0" err="1"/>
              <a:t>berasal</a:t>
            </a:r>
            <a:r>
              <a:rPr lang="en-US" sz="2800" b="1" dirty="0"/>
              <a:t> </a:t>
            </a:r>
            <a:r>
              <a:rPr lang="en-US" sz="2800" b="1" dirty="0" err="1"/>
              <a:t>dari</a:t>
            </a:r>
            <a:r>
              <a:rPr lang="en-US" sz="2800" b="1" dirty="0"/>
              <a:t> 4 (</a:t>
            </a:r>
            <a:r>
              <a:rPr lang="en-US" sz="2800" b="1" dirty="0" err="1"/>
              <a:t>empat</a:t>
            </a:r>
            <a:r>
              <a:rPr lang="en-US" sz="2800" b="1" dirty="0"/>
              <a:t>) </a:t>
            </a:r>
            <a:r>
              <a:rPr lang="en-US" sz="2800" b="1" dirty="0" err="1" smtClean="0"/>
              <a:t>egara</a:t>
            </a:r>
            <a:r>
              <a:rPr lang="en-US" sz="2800" b="1" dirty="0"/>
              <a:t>,</a:t>
            </a:r>
          </a:p>
          <a:p>
            <a:pPr lvl="1"/>
            <a:r>
              <a:rPr lang="en-US" sz="2800" b="1" dirty="0"/>
              <a:t>4). </a:t>
            </a:r>
            <a:r>
              <a:rPr lang="en-US" sz="2800" b="1" dirty="0" err="1"/>
              <a:t>memiliki</a:t>
            </a:r>
            <a:r>
              <a:rPr lang="en-US" sz="2800" b="1" dirty="0"/>
              <a:t> ISBN.</a:t>
            </a:r>
          </a:p>
        </p:txBody>
      </p:sp>
      <p:sp>
        <p:nvSpPr>
          <p:cNvPr id="3" name="Slide Number Placeholder 2"/>
          <p:cNvSpPr>
            <a:spLocks noGrp="1"/>
          </p:cNvSpPr>
          <p:nvPr>
            <p:ph type="sldNum" sz="quarter" idx="12"/>
          </p:nvPr>
        </p:nvSpPr>
        <p:spPr/>
        <p:txBody>
          <a:bodyPr/>
          <a:lstStyle/>
          <a:p>
            <a:fld id="{B6F15528-21DE-4FAA-801E-634DDDAF4B2B}" type="slidenum">
              <a:rPr lang="en-US" smtClean="0"/>
              <a:pPr/>
              <a:t>46</a:t>
            </a:fld>
            <a:endParaRPr lang="en-US"/>
          </a:p>
        </p:txBody>
      </p:sp>
    </p:spTree>
    <p:extLst>
      <p:ext uri="{BB962C8B-B14F-4D97-AF65-F5344CB8AC3E}">
        <p14:creationId xmlns:p14="http://schemas.microsoft.com/office/powerpoint/2010/main" val="125793170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8401" y="533400"/>
            <a:ext cx="10956200" cy="4647426"/>
          </a:xfrm>
          <a:prstGeom prst="rect">
            <a:avLst/>
          </a:prstGeom>
        </p:spPr>
        <p:txBody>
          <a:bodyPr wrap="square">
            <a:spAutoFit/>
          </a:bodyPr>
          <a:lstStyle/>
          <a:p>
            <a:r>
              <a:rPr lang="en-US" sz="2800" b="1" dirty="0" err="1"/>
              <a:t>Kriteria</a:t>
            </a:r>
            <a:r>
              <a:rPr lang="en-US" sz="2800" b="1" dirty="0"/>
              <a:t> </a:t>
            </a:r>
            <a:r>
              <a:rPr lang="en-US" sz="2800" b="1" dirty="0" err="1"/>
              <a:t>untuk</a:t>
            </a:r>
            <a:r>
              <a:rPr lang="en-US" sz="2800" b="1" dirty="0"/>
              <a:t> seminar/</a:t>
            </a:r>
            <a:r>
              <a:rPr lang="en-US" sz="2800" b="1" dirty="0" err="1"/>
              <a:t>simposium</a:t>
            </a:r>
            <a:r>
              <a:rPr lang="en-US" sz="2800" b="1" dirty="0"/>
              <a:t>/</a:t>
            </a:r>
            <a:r>
              <a:rPr lang="en-US" sz="2800" b="1" dirty="0" err="1"/>
              <a:t>lokakarya</a:t>
            </a:r>
            <a:r>
              <a:rPr lang="en-US" sz="2800" b="1" dirty="0"/>
              <a:t> </a:t>
            </a:r>
            <a:r>
              <a:rPr lang="en-US" sz="2800" b="1" dirty="0" err="1"/>
              <a:t>internasional</a:t>
            </a:r>
            <a:r>
              <a:rPr lang="en-US" sz="2800" b="1" dirty="0"/>
              <a:t> </a:t>
            </a:r>
            <a:r>
              <a:rPr lang="en-US" sz="2800" b="1" dirty="0" err="1"/>
              <a:t>dan</a:t>
            </a:r>
            <a:r>
              <a:rPr lang="en-US" sz="2800" b="1" dirty="0"/>
              <a:t> </a:t>
            </a:r>
            <a:r>
              <a:rPr lang="en-US" sz="2800" b="1" dirty="0" err="1"/>
              <a:t>nasional</a:t>
            </a:r>
            <a:r>
              <a:rPr lang="en-US" sz="2800" b="1" dirty="0"/>
              <a:t> </a:t>
            </a:r>
            <a:r>
              <a:rPr lang="en-US" sz="2800" b="1" dirty="0" err="1" smtClean="0"/>
              <a:t>adalah</a:t>
            </a:r>
            <a:r>
              <a:rPr lang="en-US" sz="2800" b="1" dirty="0" smtClean="0"/>
              <a:t> </a:t>
            </a:r>
            <a:r>
              <a:rPr lang="en-US" sz="2800" b="1" dirty="0" err="1" smtClean="0"/>
              <a:t>sebagai</a:t>
            </a:r>
            <a:r>
              <a:rPr lang="en-US" sz="2800" b="1" dirty="0" smtClean="0"/>
              <a:t> </a:t>
            </a:r>
            <a:r>
              <a:rPr lang="en-US" sz="2800" b="1" dirty="0" err="1"/>
              <a:t>berikut</a:t>
            </a:r>
            <a:r>
              <a:rPr lang="en-US" sz="2800" b="1" dirty="0" smtClean="0"/>
              <a:t>.</a:t>
            </a:r>
          </a:p>
          <a:p>
            <a:endParaRPr lang="en-US" sz="2400" dirty="0"/>
          </a:p>
          <a:p>
            <a:r>
              <a:rPr lang="en-US" sz="2400" b="1" dirty="0"/>
              <a:t>a. </a:t>
            </a:r>
            <a:r>
              <a:rPr lang="en-US" sz="2400" b="1" dirty="0" err="1"/>
              <a:t>Internasional</a:t>
            </a:r>
            <a:endParaRPr lang="en-US" sz="2400" b="1" dirty="0"/>
          </a:p>
          <a:p>
            <a:pPr lvl="1"/>
            <a:r>
              <a:rPr lang="en-US" sz="2400" dirty="0"/>
              <a:t>1) </a:t>
            </a:r>
            <a:r>
              <a:rPr lang="en-US" sz="2400" dirty="0" err="1"/>
              <a:t>Diselenggarakan</a:t>
            </a:r>
            <a:r>
              <a:rPr lang="en-US" sz="2400" dirty="0"/>
              <a:t> </a:t>
            </a:r>
            <a:r>
              <a:rPr lang="en-US" sz="2400" dirty="0" err="1"/>
              <a:t>oleh</a:t>
            </a:r>
            <a:r>
              <a:rPr lang="en-US" sz="2400" dirty="0"/>
              <a:t> </a:t>
            </a:r>
            <a:r>
              <a:rPr lang="en-US" sz="2400" dirty="0" err="1"/>
              <a:t>asosiasi</a:t>
            </a:r>
            <a:r>
              <a:rPr lang="en-US" sz="2400" dirty="0"/>
              <a:t> </a:t>
            </a:r>
            <a:r>
              <a:rPr lang="en-US" sz="2400" dirty="0" err="1"/>
              <a:t>profesi</a:t>
            </a:r>
            <a:r>
              <a:rPr lang="en-US" sz="2400" dirty="0"/>
              <a:t>, </a:t>
            </a:r>
            <a:r>
              <a:rPr lang="en-US" sz="2400" dirty="0" err="1"/>
              <a:t>atau</a:t>
            </a:r>
            <a:r>
              <a:rPr lang="en-US" sz="2400" dirty="0"/>
              <a:t> </a:t>
            </a:r>
            <a:r>
              <a:rPr lang="en-US" sz="2400" dirty="0" err="1"/>
              <a:t>perguruan</a:t>
            </a:r>
            <a:r>
              <a:rPr lang="en-US" sz="2400" dirty="0"/>
              <a:t> </a:t>
            </a:r>
            <a:r>
              <a:rPr lang="en-US" sz="2400" dirty="0" err="1"/>
              <a:t>tinggi</a:t>
            </a:r>
            <a:r>
              <a:rPr lang="en-US" sz="2400" dirty="0"/>
              <a:t>, </a:t>
            </a:r>
            <a:r>
              <a:rPr lang="en-US" sz="2400" dirty="0" err="1"/>
              <a:t>atau</a:t>
            </a:r>
            <a:r>
              <a:rPr lang="en-US" sz="2400" dirty="0"/>
              <a:t> </a:t>
            </a:r>
            <a:r>
              <a:rPr lang="en-US" sz="2400" dirty="0" err="1" smtClean="0"/>
              <a:t>lembaga</a:t>
            </a:r>
            <a:r>
              <a:rPr lang="en-US" sz="2400" dirty="0" smtClean="0"/>
              <a:t> </a:t>
            </a:r>
            <a:r>
              <a:rPr lang="en-US" sz="2400" dirty="0" err="1" smtClean="0"/>
              <a:t>ilmiah</a:t>
            </a:r>
            <a:r>
              <a:rPr lang="en-US" sz="2400" dirty="0" smtClean="0"/>
              <a:t> </a:t>
            </a:r>
            <a:r>
              <a:rPr lang="en-US" sz="2400" dirty="0"/>
              <a:t>yang </a:t>
            </a:r>
            <a:r>
              <a:rPr lang="en-US" sz="2400" dirty="0" err="1"/>
              <a:t>bereputasi</a:t>
            </a:r>
            <a:r>
              <a:rPr lang="en-US" sz="2400" dirty="0"/>
              <a:t>.</a:t>
            </a:r>
          </a:p>
          <a:p>
            <a:pPr lvl="1"/>
            <a:r>
              <a:rPr lang="sv-SE" sz="2400" dirty="0"/>
              <a:t>2) </a:t>
            </a:r>
            <a:r>
              <a:rPr lang="sv-SE" sz="2400" i="1" dirty="0"/>
              <a:t>Steering committee </a:t>
            </a:r>
            <a:r>
              <a:rPr lang="sv-SE" sz="2400" dirty="0"/>
              <a:t>(Panitia Pengarah) terdiri dari para pakar yang </a:t>
            </a:r>
            <a:r>
              <a:rPr lang="sv-SE" sz="2400" dirty="0" smtClean="0"/>
              <a:t>berasal </a:t>
            </a:r>
            <a:r>
              <a:rPr lang="en-US" sz="2400" dirty="0" err="1" smtClean="0"/>
              <a:t>dari</a:t>
            </a:r>
            <a:r>
              <a:rPr lang="en-US" sz="2400" dirty="0" smtClean="0"/>
              <a:t> </a:t>
            </a:r>
            <a:r>
              <a:rPr lang="en-US" sz="2400" dirty="0" err="1"/>
              <a:t>berbagai</a:t>
            </a:r>
            <a:r>
              <a:rPr lang="en-US" sz="2400" dirty="0"/>
              <a:t> </a:t>
            </a:r>
            <a:r>
              <a:rPr lang="en-US" sz="2400" dirty="0" err="1"/>
              <a:t>negara</a:t>
            </a:r>
            <a:r>
              <a:rPr lang="en-US" sz="2400" dirty="0"/>
              <a:t>.</a:t>
            </a:r>
          </a:p>
          <a:p>
            <a:pPr lvl="1"/>
            <a:r>
              <a:rPr lang="en-US" sz="2400" dirty="0"/>
              <a:t>3) </a:t>
            </a:r>
            <a:r>
              <a:rPr lang="en-US" sz="2400" dirty="0" err="1"/>
              <a:t>Bahasa</a:t>
            </a:r>
            <a:r>
              <a:rPr lang="en-US" sz="2400" dirty="0"/>
              <a:t> </a:t>
            </a:r>
            <a:r>
              <a:rPr lang="en-US" sz="2400" dirty="0" err="1"/>
              <a:t>pengantar</a:t>
            </a:r>
            <a:r>
              <a:rPr lang="en-US" sz="2400" dirty="0"/>
              <a:t> yang </a:t>
            </a:r>
            <a:r>
              <a:rPr lang="en-US" sz="2400" dirty="0" err="1"/>
              <a:t>digunakan</a:t>
            </a:r>
            <a:r>
              <a:rPr lang="en-US" sz="2400" dirty="0"/>
              <a:t> </a:t>
            </a:r>
            <a:r>
              <a:rPr lang="en-US" sz="2400" dirty="0" err="1"/>
              <a:t>adalah</a:t>
            </a:r>
            <a:r>
              <a:rPr lang="en-US" sz="2400" dirty="0"/>
              <a:t> </a:t>
            </a:r>
            <a:r>
              <a:rPr lang="en-US" sz="2400" dirty="0" err="1"/>
              <a:t>bahasa</a:t>
            </a:r>
            <a:r>
              <a:rPr lang="en-US" sz="2400" dirty="0"/>
              <a:t> </a:t>
            </a:r>
            <a:r>
              <a:rPr lang="en-US" sz="2400" dirty="0" err="1"/>
              <a:t>resmi</a:t>
            </a:r>
            <a:r>
              <a:rPr lang="en-US" sz="2400" dirty="0"/>
              <a:t> PBB (Arab, </a:t>
            </a:r>
            <a:r>
              <a:rPr lang="en-US" sz="2400" dirty="0" err="1"/>
              <a:t>Inggris</a:t>
            </a:r>
            <a:r>
              <a:rPr lang="en-US" sz="2400" dirty="0" smtClean="0"/>
              <a:t>, </a:t>
            </a:r>
            <a:r>
              <a:rPr lang="en-US" sz="2400" dirty="0" err="1" smtClean="0"/>
              <a:t>Perancis</a:t>
            </a:r>
            <a:r>
              <a:rPr lang="en-US" sz="2400" dirty="0"/>
              <a:t>, </a:t>
            </a:r>
            <a:r>
              <a:rPr lang="en-US" sz="2400" dirty="0" err="1"/>
              <a:t>Rusia</a:t>
            </a:r>
            <a:r>
              <a:rPr lang="en-US" sz="2400" dirty="0"/>
              <a:t>, </a:t>
            </a:r>
            <a:r>
              <a:rPr lang="en-US" sz="2400" dirty="0" err="1"/>
              <a:t>Spanyol</a:t>
            </a:r>
            <a:r>
              <a:rPr lang="en-US" sz="2400" dirty="0"/>
              <a:t> </a:t>
            </a:r>
            <a:r>
              <a:rPr lang="en-US" sz="2400" dirty="0" err="1"/>
              <a:t>dan</a:t>
            </a:r>
            <a:r>
              <a:rPr lang="en-US" sz="2400" dirty="0"/>
              <a:t> </a:t>
            </a:r>
            <a:r>
              <a:rPr lang="en-US" sz="2400" dirty="0" err="1"/>
              <a:t>Tiongkok</a:t>
            </a:r>
            <a:r>
              <a:rPr lang="en-US" sz="2400" dirty="0"/>
              <a:t>).</a:t>
            </a:r>
          </a:p>
          <a:p>
            <a:pPr lvl="1"/>
            <a:r>
              <a:rPr lang="en-US" sz="2400" dirty="0"/>
              <a:t>4) </a:t>
            </a:r>
            <a:r>
              <a:rPr lang="en-US" sz="2400" dirty="0" err="1"/>
              <a:t>Pemakalah</a:t>
            </a:r>
            <a:r>
              <a:rPr lang="en-US" sz="2400" dirty="0"/>
              <a:t> </a:t>
            </a:r>
            <a:r>
              <a:rPr lang="en-US" sz="2400" dirty="0" err="1"/>
              <a:t>dan</a:t>
            </a:r>
            <a:r>
              <a:rPr lang="en-US" sz="2400" dirty="0"/>
              <a:t> </a:t>
            </a:r>
            <a:r>
              <a:rPr lang="en-US" sz="2400" dirty="0" err="1"/>
              <a:t>peserta</a:t>
            </a:r>
            <a:r>
              <a:rPr lang="en-US" sz="2400" dirty="0"/>
              <a:t> </a:t>
            </a:r>
            <a:r>
              <a:rPr lang="en-US" sz="2400" dirty="0" err="1"/>
              <a:t>berasal</a:t>
            </a:r>
            <a:r>
              <a:rPr lang="en-US" sz="2400" dirty="0"/>
              <a:t> </a:t>
            </a:r>
            <a:r>
              <a:rPr lang="en-US" sz="2400" dirty="0" err="1"/>
              <a:t>dari</a:t>
            </a:r>
            <a:r>
              <a:rPr lang="en-US" sz="2400" dirty="0"/>
              <a:t> </a:t>
            </a:r>
            <a:r>
              <a:rPr lang="en-US" sz="2400" dirty="0" err="1"/>
              <a:t>berbagai</a:t>
            </a:r>
            <a:r>
              <a:rPr lang="en-US" sz="2400" dirty="0"/>
              <a:t> </a:t>
            </a:r>
            <a:r>
              <a:rPr lang="en-US" sz="2400" dirty="0" err="1"/>
              <a:t>negara</a:t>
            </a:r>
            <a:r>
              <a:rPr lang="en-US" sz="2400" dirty="0"/>
              <a:t> (paling </a:t>
            </a:r>
            <a:r>
              <a:rPr lang="en-US" sz="2400" dirty="0" err="1"/>
              <a:t>sedikit</a:t>
            </a:r>
            <a:r>
              <a:rPr lang="en-US" sz="2400" dirty="0"/>
              <a:t> 4</a:t>
            </a:r>
          </a:p>
          <a:p>
            <a:pPr lvl="1"/>
            <a:r>
              <a:rPr lang="en-US" sz="2400" dirty="0"/>
              <a:t>(</a:t>
            </a:r>
            <a:r>
              <a:rPr lang="en-US" sz="2400" dirty="0" err="1"/>
              <a:t>empat</a:t>
            </a:r>
            <a:r>
              <a:rPr lang="en-US" sz="2400" dirty="0"/>
              <a:t>) </a:t>
            </a:r>
            <a:r>
              <a:rPr lang="en-US" sz="2400" dirty="0" err="1"/>
              <a:t>negara</a:t>
            </a:r>
            <a:r>
              <a:rPr lang="en-US" sz="2400" dirty="0"/>
              <a:t>).</a:t>
            </a:r>
          </a:p>
        </p:txBody>
      </p:sp>
      <p:sp>
        <p:nvSpPr>
          <p:cNvPr id="3" name="Slide Number Placeholder 2"/>
          <p:cNvSpPr>
            <a:spLocks noGrp="1"/>
          </p:cNvSpPr>
          <p:nvPr>
            <p:ph type="sldNum" sz="quarter" idx="12"/>
          </p:nvPr>
        </p:nvSpPr>
        <p:spPr/>
        <p:txBody>
          <a:bodyPr/>
          <a:lstStyle/>
          <a:p>
            <a:fld id="{B6F15528-21DE-4FAA-801E-634DDDAF4B2B}" type="slidenum">
              <a:rPr lang="en-US" smtClean="0"/>
              <a:pPr/>
              <a:t>47</a:t>
            </a:fld>
            <a:endParaRPr lang="en-US"/>
          </a:p>
        </p:txBody>
      </p:sp>
    </p:spTree>
    <p:extLst>
      <p:ext uri="{BB962C8B-B14F-4D97-AF65-F5344CB8AC3E}">
        <p14:creationId xmlns:p14="http://schemas.microsoft.com/office/powerpoint/2010/main" val="58297484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4486" y="762000"/>
            <a:ext cx="8545266" cy="3477875"/>
          </a:xfrm>
          <a:prstGeom prst="rect">
            <a:avLst/>
          </a:prstGeom>
        </p:spPr>
        <p:txBody>
          <a:bodyPr wrap="square">
            <a:spAutoFit/>
          </a:bodyPr>
          <a:lstStyle/>
          <a:p>
            <a:r>
              <a:rPr lang="en-US" sz="2800" b="1" dirty="0" smtClean="0"/>
              <a:t>b. </a:t>
            </a:r>
            <a:r>
              <a:rPr lang="en-US" sz="2800" b="1" dirty="0" err="1" smtClean="0"/>
              <a:t>Nasional</a:t>
            </a:r>
            <a:endParaRPr lang="en-US" sz="2800" b="1" dirty="0" smtClean="0"/>
          </a:p>
          <a:p>
            <a:pPr lvl="1"/>
            <a:r>
              <a:rPr lang="en-US" sz="2400" dirty="0" smtClean="0"/>
              <a:t>1</a:t>
            </a:r>
            <a:r>
              <a:rPr lang="en-US" sz="2400" dirty="0"/>
              <a:t>) </a:t>
            </a:r>
            <a:r>
              <a:rPr lang="en-US" sz="2400" dirty="0" err="1"/>
              <a:t>Diselenggarakan</a:t>
            </a:r>
            <a:r>
              <a:rPr lang="en-US" sz="2400" dirty="0"/>
              <a:t> </a:t>
            </a:r>
            <a:r>
              <a:rPr lang="en-US" sz="2400" dirty="0" err="1"/>
              <a:t>oleh</a:t>
            </a:r>
            <a:r>
              <a:rPr lang="en-US" sz="2400" dirty="0"/>
              <a:t> </a:t>
            </a:r>
            <a:r>
              <a:rPr lang="en-US" sz="2400" dirty="0" err="1"/>
              <a:t>asosiasi</a:t>
            </a:r>
            <a:r>
              <a:rPr lang="en-US" sz="2400" dirty="0"/>
              <a:t> </a:t>
            </a:r>
            <a:r>
              <a:rPr lang="en-US" sz="2400" dirty="0" err="1"/>
              <a:t>profesi</a:t>
            </a:r>
            <a:r>
              <a:rPr lang="en-US" sz="2400" dirty="0"/>
              <a:t>, </a:t>
            </a:r>
            <a:r>
              <a:rPr lang="en-US" sz="2400" dirty="0" err="1"/>
              <a:t>atau</a:t>
            </a:r>
            <a:r>
              <a:rPr lang="en-US" sz="2400" dirty="0"/>
              <a:t> </a:t>
            </a:r>
            <a:r>
              <a:rPr lang="en-US" sz="2400" dirty="0" err="1"/>
              <a:t>perguruan</a:t>
            </a:r>
            <a:r>
              <a:rPr lang="en-US" sz="2400" dirty="0"/>
              <a:t> </a:t>
            </a:r>
            <a:r>
              <a:rPr lang="en-US" sz="2400" dirty="0" err="1"/>
              <a:t>tinggi</a:t>
            </a:r>
            <a:r>
              <a:rPr lang="en-US" sz="2400" dirty="0"/>
              <a:t>, </a:t>
            </a:r>
            <a:r>
              <a:rPr lang="en-US" sz="2400" dirty="0" err="1"/>
              <a:t>atau</a:t>
            </a:r>
            <a:r>
              <a:rPr lang="en-US" sz="2400" dirty="0"/>
              <a:t> </a:t>
            </a:r>
            <a:r>
              <a:rPr lang="en-US" sz="2400" dirty="0" err="1" smtClean="0"/>
              <a:t>lembaga</a:t>
            </a:r>
            <a:r>
              <a:rPr lang="en-US" sz="2400" dirty="0" smtClean="0"/>
              <a:t> </a:t>
            </a:r>
            <a:r>
              <a:rPr lang="en-US" sz="2400" dirty="0" err="1" smtClean="0"/>
              <a:t>ilmiah</a:t>
            </a:r>
            <a:r>
              <a:rPr lang="en-US" sz="2400" dirty="0" smtClean="0"/>
              <a:t> </a:t>
            </a:r>
            <a:r>
              <a:rPr lang="en-US" sz="2400" dirty="0"/>
              <a:t>yang </a:t>
            </a:r>
            <a:r>
              <a:rPr lang="en-US" sz="2400" dirty="0" err="1"/>
              <a:t>bereputasi</a:t>
            </a:r>
            <a:r>
              <a:rPr lang="en-US" sz="2400" dirty="0"/>
              <a:t>.</a:t>
            </a:r>
          </a:p>
          <a:p>
            <a:pPr lvl="1"/>
            <a:r>
              <a:rPr lang="en-US" sz="2400" dirty="0"/>
              <a:t>2) </a:t>
            </a:r>
            <a:r>
              <a:rPr lang="en-US" sz="2400" i="1" dirty="0"/>
              <a:t>Steering committee </a:t>
            </a:r>
            <a:r>
              <a:rPr lang="en-US" sz="2400" dirty="0"/>
              <a:t>( </a:t>
            </a:r>
            <a:r>
              <a:rPr lang="en-US" sz="2400" dirty="0" err="1"/>
              <a:t>Panitia</a:t>
            </a:r>
            <a:r>
              <a:rPr lang="en-US" sz="2400" dirty="0"/>
              <a:t> </a:t>
            </a:r>
            <a:r>
              <a:rPr lang="en-US" sz="2400" dirty="0" err="1"/>
              <a:t>Pengarah</a:t>
            </a:r>
            <a:r>
              <a:rPr lang="en-US" sz="2400" dirty="0"/>
              <a:t>) yang </a:t>
            </a:r>
            <a:r>
              <a:rPr lang="en-US" sz="2400" dirty="0" err="1"/>
              <a:t>terdiri</a:t>
            </a:r>
            <a:r>
              <a:rPr lang="en-US" sz="2400" dirty="0"/>
              <a:t> </a:t>
            </a:r>
            <a:r>
              <a:rPr lang="en-US" sz="2400" dirty="0" err="1"/>
              <a:t>dari</a:t>
            </a:r>
            <a:r>
              <a:rPr lang="en-US" sz="2400" dirty="0"/>
              <a:t> </a:t>
            </a:r>
            <a:r>
              <a:rPr lang="en-US" sz="2400" dirty="0" err="1"/>
              <a:t>para</a:t>
            </a:r>
            <a:r>
              <a:rPr lang="en-US" sz="2400" dirty="0"/>
              <a:t> </a:t>
            </a:r>
            <a:r>
              <a:rPr lang="en-US" sz="2400" dirty="0" err="1"/>
              <a:t>pakar</a:t>
            </a:r>
            <a:r>
              <a:rPr lang="en-US" sz="2400" dirty="0" smtClean="0"/>
              <a:t>. </a:t>
            </a:r>
            <a:endParaRPr lang="en-US" sz="2400" dirty="0"/>
          </a:p>
          <a:p>
            <a:pPr lvl="1"/>
            <a:r>
              <a:rPr lang="en-US" sz="2400" dirty="0"/>
              <a:t>3) </a:t>
            </a:r>
            <a:r>
              <a:rPr lang="en-US" sz="2400" dirty="0" err="1"/>
              <a:t>Bahasa</a:t>
            </a:r>
            <a:r>
              <a:rPr lang="en-US" sz="2400" dirty="0"/>
              <a:t> </a:t>
            </a:r>
            <a:r>
              <a:rPr lang="en-US" sz="2400" dirty="0" err="1"/>
              <a:t>pengantar</a:t>
            </a:r>
            <a:r>
              <a:rPr lang="en-US" sz="2400" dirty="0"/>
              <a:t> yang </a:t>
            </a:r>
            <a:r>
              <a:rPr lang="en-US" sz="2400" dirty="0" err="1"/>
              <a:t>digunakan</a:t>
            </a:r>
            <a:r>
              <a:rPr lang="en-US" sz="2400" dirty="0"/>
              <a:t> </a:t>
            </a:r>
            <a:r>
              <a:rPr lang="en-US" sz="2400" dirty="0" err="1"/>
              <a:t>adalah</a:t>
            </a:r>
            <a:r>
              <a:rPr lang="en-US" sz="2400" dirty="0"/>
              <a:t> </a:t>
            </a:r>
            <a:r>
              <a:rPr lang="en-US" sz="2400" dirty="0" err="1"/>
              <a:t>bahasa</a:t>
            </a:r>
            <a:r>
              <a:rPr lang="en-US" sz="2400" dirty="0"/>
              <a:t> Indonesia.</a:t>
            </a:r>
          </a:p>
          <a:p>
            <a:pPr lvl="1"/>
            <a:r>
              <a:rPr lang="en-US" sz="2400" dirty="0"/>
              <a:t>4) </a:t>
            </a:r>
            <a:r>
              <a:rPr lang="en-US" sz="2400" dirty="0" err="1"/>
              <a:t>Pemakalah</a:t>
            </a:r>
            <a:r>
              <a:rPr lang="en-US" sz="2400" dirty="0"/>
              <a:t> </a:t>
            </a:r>
            <a:r>
              <a:rPr lang="en-US" sz="2400" dirty="0" err="1"/>
              <a:t>dan</a:t>
            </a:r>
            <a:r>
              <a:rPr lang="en-US" sz="2400" dirty="0"/>
              <a:t> </a:t>
            </a:r>
            <a:r>
              <a:rPr lang="en-US" sz="2400" dirty="0" err="1"/>
              <a:t>peserta</a:t>
            </a:r>
            <a:r>
              <a:rPr lang="en-US" sz="2400" dirty="0"/>
              <a:t> </a:t>
            </a:r>
            <a:r>
              <a:rPr lang="en-US" sz="2400" dirty="0" err="1"/>
              <a:t>berasal</a:t>
            </a:r>
            <a:r>
              <a:rPr lang="en-US" sz="2400" dirty="0"/>
              <a:t> </a:t>
            </a:r>
            <a:r>
              <a:rPr lang="en-US" sz="2400" dirty="0" err="1"/>
              <a:t>dari</a:t>
            </a:r>
            <a:r>
              <a:rPr lang="en-US" sz="2400" dirty="0"/>
              <a:t> </a:t>
            </a:r>
            <a:r>
              <a:rPr lang="en-US" sz="2400" dirty="0" err="1"/>
              <a:t>berbagai</a:t>
            </a:r>
            <a:r>
              <a:rPr lang="en-US" sz="2400" dirty="0"/>
              <a:t> </a:t>
            </a:r>
            <a:r>
              <a:rPr lang="en-US" sz="2400" dirty="0" err="1"/>
              <a:t>perguruan</a:t>
            </a:r>
            <a:r>
              <a:rPr lang="en-US" sz="2400" dirty="0"/>
              <a:t> </a:t>
            </a:r>
            <a:r>
              <a:rPr lang="en-US" sz="2400" dirty="0" err="1" smtClean="0"/>
              <a:t>tinggi</a:t>
            </a:r>
            <a:r>
              <a:rPr lang="en-US" sz="2400" dirty="0" smtClean="0"/>
              <a:t>/</a:t>
            </a:r>
            <a:r>
              <a:rPr lang="en-US" sz="2400" dirty="0" err="1" smtClean="0"/>
              <a:t>lembaga</a:t>
            </a:r>
            <a:r>
              <a:rPr lang="en-US" sz="2400" dirty="0" smtClean="0"/>
              <a:t> </a:t>
            </a:r>
            <a:r>
              <a:rPr lang="en-US" sz="2400" dirty="0" err="1" smtClean="0"/>
              <a:t>ilmiah</a:t>
            </a:r>
            <a:r>
              <a:rPr lang="en-US" sz="2400" dirty="0" smtClean="0"/>
              <a:t> </a:t>
            </a:r>
            <a:r>
              <a:rPr lang="en-US" sz="2400" dirty="0" err="1"/>
              <a:t>lingkup</a:t>
            </a:r>
            <a:r>
              <a:rPr lang="en-US" sz="2400" dirty="0"/>
              <a:t> </a:t>
            </a:r>
            <a:r>
              <a:rPr lang="en-US" sz="2400" dirty="0" err="1"/>
              <a:t>nasional</a:t>
            </a:r>
            <a:r>
              <a:rPr lang="en-US" sz="2400" dirty="0"/>
              <a:t>.</a:t>
            </a:r>
          </a:p>
        </p:txBody>
      </p:sp>
      <p:sp>
        <p:nvSpPr>
          <p:cNvPr id="3" name="Slide Number Placeholder 2"/>
          <p:cNvSpPr>
            <a:spLocks noGrp="1"/>
          </p:cNvSpPr>
          <p:nvPr>
            <p:ph type="sldNum" sz="quarter" idx="12"/>
          </p:nvPr>
        </p:nvSpPr>
        <p:spPr/>
        <p:txBody>
          <a:bodyPr/>
          <a:lstStyle/>
          <a:p>
            <a:fld id="{B6F15528-21DE-4FAA-801E-634DDDAF4B2B}" type="slidenum">
              <a:rPr lang="en-US" smtClean="0"/>
              <a:pPr/>
              <a:t>48</a:t>
            </a:fld>
            <a:endParaRPr lang="en-US"/>
          </a:p>
        </p:txBody>
      </p:sp>
    </p:spTree>
    <p:extLst>
      <p:ext uri="{BB962C8B-B14F-4D97-AF65-F5344CB8AC3E}">
        <p14:creationId xmlns:p14="http://schemas.microsoft.com/office/powerpoint/2010/main" val="19059552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D266BE7-899D-4075-917F-DBDE33B6B692}" type="slidenum">
              <a:rPr lang="en-US" smtClean="0">
                <a:solidFill>
                  <a:prstClr val="black">
                    <a:tint val="75000"/>
                  </a:prstClr>
                </a:solidFill>
              </a:rPr>
              <a:pPr/>
              <a:t>49</a:t>
            </a:fld>
            <a:endParaRPr lang="en-US">
              <a:solidFill>
                <a:prstClr val="black">
                  <a:tint val="75000"/>
                </a:prstClr>
              </a:solidFill>
            </a:endParaRPr>
          </a:p>
        </p:txBody>
      </p:sp>
      <p:sp>
        <p:nvSpPr>
          <p:cNvPr id="3" name="Rectangle 2"/>
          <p:cNvSpPr/>
          <p:nvPr/>
        </p:nvSpPr>
        <p:spPr>
          <a:xfrm>
            <a:off x="361346" y="306824"/>
            <a:ext cx="12173556" cy="6093976"/>
          </a:xfrm>
          <a:prstGeom prst="rect">
            <a:avLst/>
          </a:prstGeom>
        </p:spPr>
        <p:txBody>
          <a:bodyPr wrap="square">
            <a:spAutoFit/>
          </a:bodyPr>
          <a:lstStyle/>
          <a:p>
            <a:r>
              <a:rPr lang="en-US" sz="3000" b="1" dirty="0" err="1">
                <a:solidFill>
                  <a:prstClr val="black"/>
                </a:solidFill>
              </a:rPr>
              <a:t>Karya</a:t>
            </a:r>
            <a:r>
              <a:rPr lang="en-US" sz="3000" b="1" dirty="0">
                <a:solidFill>
                  <a:prstClr val="black"/>
                </a:solidFill>
              </a:rPr>
              <a:t> </a:t>
            </a:r>
            <a:r>
              <a:rPr lang="en-US" sz="3000" b="1" dirty="0" err="1">
                <a:solidFill>
                  <a:prstClr val="black"/>
                </a:solidFill>
              </a:rPr>
              <a:t>ilmiah</a:t>
            </a:r>
            <a:r>
              <a:rPr lang="en-US" sz="3000" b="1" dirty="0">
                <a:solidFill>
                  <a:prstClr val="black"/>
                </a:solidFill>
              </a:rPr>
              <a:t> </a:t>
            </a:r>
            <a:r>
              <a:rPr lang="en-US" sz="3000" b="1" dirty="0" err="1">
                <a:solidFill>
                  <a:prstClr val="black"/>
                </a:solidFill>
              </a:rPr>
              <a:t>pada</a:t>
            </a:r>
            <a:r>
              <a:rPr lang="en-US" sz="3000" b="1" dirty="0">
                <a:solidFill>
                  <a:prstClr val="black"/>
                </a:solidFill>
              </a:rPr>
              <a:t> </a:t>
            </a:r>
            <a:r>
              <a:rPr lang="en-US" sz="3000" b="1" dirty="0" err="1">
                <a:solidFill>
                  <a:prstClr val="black"/>
                </a:solidFill>
              </a:rPr>
              <a:t>prosiding</a:t>
            </a:r>
            <a:r>
              <a:rPr lang="en-US" sz="3000" b="1" dirty="0">
                <a:solidFill>
                  <a:prstClr val="black"/>
                </a:solidFill>
              </a:rPr>
              <a:t> </a:t>
            </a:r>
            <a:r>
              <a:rPr lang="en-US" sz="3000" b="1" dirty="0" err="1">
                <a:solidFill>
                  <a:prstClr val="black"/>
                </a:solidFill>
              </a:rPr>
              <a:t>internasional</a:t>
            </a:r>
            <a:r>
              <a:rPr lang="en-US" sz="3000" b="1" dirty="0">
                <a:solidFill>
                  <a:prstClr val="black"/>
                </a:solidFill>
              </a:rPr>
              <a:t> yang </a:t>
            </a:r>
            <a:r>
              <a:rPr lang="en-US" sz="3000" b="1" dirty="0" err="1">
                <a:solidFill>
                  <a:prstClr val="black"/>
                </a:solidFill>
              </a:rPr>
              <a:t>terindeks</a:t>
            </a:r>
            <a:r>
              <a:rPr lang="en-US" sz="3000" b="1" dirty="0">
                <a:solidFill>
                  <a:prstClr val="black"/>
                </a:solidFill>
              </a:rPr>
              <a:t> database </a:t>
            </a:r>
            <a:r>
              <a:rPr lang="en-US" sz="3000" b="1" dirty="0" err="1" smtClean="0">
                <a:solidFill>
                  <a:prstClr val="black"/>
                </a:solidFill>
              </a:rPr>
              <a:t>internasional</a:t>
            </a:r>
            <a:r>
              <a:rPr lang="en-US" sz="3000" b="1" dirty="0" smtClean="0">
                <a:solidFill>
                  <a:prstClr val="black"/>
                </a:solidFill>
              </a:rPr>
              <a:t> (</a:t>
            </a:r>
            <a:r>
              <a:rPr lang="en-US" sz="3000" b="1" dirty="0">
                <a:solidFill>
                  <a:prstClr val="black"/>
                </a:solidFill>
              </a:rPr>
              <a:t>Web of Science, Scopus) </a:t>
            </a:r>
            <a:r>
              <a:rPr lang="en-US" sz="3000" b="1" dirty="0" err="1">
                <a:solidFill>
                  <a:prstClr val="black"/>
                </a:solidFill>
              </a:rPr>
              <a:t>dinilai</a:t>
            </a:r>
            <a:r>
              <a:rPr lang="en-US" sz="3000" b="1" dirty="0">
                <a:solidFill>
                  <a:prstClr val="black"/>
                </a:solidFill>
              </a:rPr>
              <a:t> </a:t>
            </a:r>
            <a:r>
              <a:rPr lang="en-US" sz="3000" b="1" dirty="0" err="1">
                <a:solidFill>
                  <a:prstClr val="black"/>
                </a:solidFill>
              </a:rPr>
              <a:t>sama</a:t>
            </a:r>
            <a:r>
              <a:rPr lang="en-US" sz="3000" b="1" dirty="0">
                <a:solidFill>
                  <a:prstClr val="black"/>
                </a:solidFill>
              </a:rPr>
              <a:t> </a:t>
            </a:r>
            <a:r>
              <a:rPr lang="en-US" sz="3000" b="1" dirty="0" err="1">
                <a:solidFill>
                  <a:prstClr val="black"/>
                </a:solidFill>
              </a:rPr>
              <a:t>dengan</a:t>
            </a:r>
            <a:r>
              <a:rPr lang="en-US" sz="3000" b="1" dirty="0">
                <a:solidFill>
                  <a:prstClr val="black"/>
                </a:solidFill>
              </a:rPr>
              <a:t> </a:t>
            </a:r>
            <a:r>
              <a:rPr lang="en-US" sz="3000" b="1" dirty="0" err="1">
                <a:solidFill>
                  <a:prstClr val="black"/>
                </a:solidFill>
              </a:rPr>
              <a:t>jurnal</a:t>
            </a:r>
            <a:r>
              <a:rPr lang="en-US" sz="3000" b="1" dirty="0">
                <a:solidFill>
                  <a:prstClr val="black"/>
                </a:solidFill>
              </a:rPr>
              <a:t> </a:t>
            </a:r>
            <a:r>
              <a:rPr lang="en-US" sz="3000" b="1" dirty="0" err="1">
                <a:solidFill>
                  <a:prstClr val="black"/>
                </a:solidFill>
              </a:rPr>
              <a:t>internasional</a:t>
            </a:r>
            <a:r>
              <a:rPr lang="en-US" sz="3000" b="1" dirty="0">
                <a:solidFill>
                  <a:prstClr val="black"/>
                </a:solidFill>
              </a:rPr>
              <a:t> </a:t>
            </a:r>
            <a:r>
              <a:rPr lang="en-US" sz="3000" b="1" dirty="0" err="1">
                <a:solidFill>
                  <a:prstClr val="black"/>
                </a:solidFill>
              </a:rPr>
              <a:t>namun</a:t>
            </a:r>
            <a:r>
              <a:rPr lang="en-US" sz="3000" b="1" dirty="0">
                <a:solidFill>
                  <a:prstClr val="black"/>
                </a:solidFill>
              </a:rPr>
              <a:t> </a:t>
            </a:r>
            <a:r>
              <a:rPr lang="en-US" sz="3000" b="1" dirty="0" err="1">
                <a:solidFill>
                  <a:prstClr val="black"/>
                </a:solidFill>
              </a:rPr>
              <a:t>tidak</a:t>
            </a:r>
            <a:r>
              <a:rPr lang="en-US" sz="3000" b="1" dirty="0">
                <a:solidFill>
                  <a:prstClr val="black"/>
                </a:solidFill>
              </a:rPr>
              <a:t> </a:t>
            </a:r>
            <a:r>
              <a:rPr lang="en-US" sz="3000" b="1" dirty="0" err="1" smtClean="0">
                <a:solidFill>
                  <a:prstClr val="black"/>
                </a:solidFill>
              </a:rPr>
              <a:t>dapat</a:t>
            </a:r>
            <a:r>
              <a:rPr lang="en-US" sz="3000" b="1" dirty="0" smtClean="0">
                <a:solidFill>
                  <a:prstClr val="black"/>
                </a:solidFill>
              </a:rPr>
              <a:t> </a:t>
            </a:r>
            <a:r>
              <a:rPr lang="en-US" sz="3000" b="1" dirty="0" err="1" smtClean="0">
                <a:solidFill>
                  <a:prstClr val="black"/>
                </a:solidFill>
              </a:rPr>
              <a:t>digunakan</a:t>
            </a:r>
            <a:r>
              <a:rPr lang="en-US" sz="3000" b="1" dirty="0" smtClean="0">
                <a:solidFill>
                  <a:prstClr val="black"/>
                </a:solidFill>
              </a:rPr>
              <a:t> </a:t>
            </a:r>
            <a:r>
              <a:rPr lang="en-US" sz="3000" b="1" dirty="0" err="1">
                <a:solidFill>
                  <a:prstClr val="black"/>
                </a:solidFill>
              </a:rPr>
              <a:t>untuk</a:t>
            </a:r>
            <a:r>
              <a:rPr lang="en-US" sz="3000" b="1" dirty="0">
                <a:solidFill>
                  <a:prstClr val="black"/>
                </a:solidFill>
              </a:rPr>
              <a:t> </a:t>
            </a:r>
            <a:r>
              <a:rPr lang="en-US" sz="3000" b="1" dirty="0" err="1">
                <a:solidFill>
                  <a:prstClr val="black"/>
                </a:solidFill>
              </a:rPr>
              <a:t>memenuhi</a:t>
            </a:r>
            <a:r>
              <a:rPr lang="en-US" sz="3000" b="1" dirty="0">
                <a:solidFill>
                  <a:prstClr val="black"/>
                </a:solidFill>
              </a:rPr>
              <a:t> </a:t>
            </a:r>
            <a:r>
              <a:rPr lang="en-US" sz="3000" b="1" dirty="0" err="1">
                <a:solidFill>
                  <a:prstClr val="black"/>
                </a:solidFill>
              </a:rPr>
              <a:t>syarat</a:t>
            </a:r>
            <a:r>
              <a:rPr lang="en-US" sz="3000" b="1" dirty="0">
                <a:solidFill>
                  <a:prstClr val="black"/>
                </a:solidFill>
              </a:rPr>
              <a:t> </a:t>
            </a:r>
            <a:r>
              <a:rPr lang="en-US" sz="3000" b="1" dirty="0" err="1">
                <a:solidFill>
                  <a:prstClr val="black"/>
                </a:solidFill>
              </a:rPr>
              <a:t>khusus</a:t>
            </a:r>
            <a:r>
              <a:rPr lang="en-US" sz="3000" b="1" dirty="0">
                <a:solidFill>
                  <a:prstClr val="black"/>
                </a:solidFill>
              </a:rPr>
              <a:t> </a:t>
            </a:r>
            <a:r>
              <a:rPr lang="en-US" sz="3000" b="1" dirty="0" err="1">
                <a:solidFill>
                  <a:prstClr val="black"/>
                </a:solidFill>
              </a:rPr>
              <a:t>publikasi</a:t>
            </a:r>
            <a:r>
              <a:rPr lang="en-US" sz="3000" b="1" dirty="0">
                <a:solidFill>
                  <a:prstClr val="black"/>
                </a:solidFill>
              </a:rPr>
              <a:t> </a:t>
            </a:r>
            <a:r>
              <a:rPr lang="en-US" sz="3000" b="1" dirty="0" err="1" smtClean="0">
                <a:solidFill>
                  <a:prstClr val="black"/>
                </a:solidFill>
              </a:rPr>
              <a:t>lmiah</a:t>
            </a:r>
            <a:r>
              <a:rPr lang="en-US" sz="3000" b="1" dirty="0" smtClean="0">
                <a:solidFill>
                  <a:prstClr val="black"/>
                </a:solidFill>
              </a:rPr>
              <a:t> </a:t>
            </a:r>
            <a:r>
              <a:rPr lang="en-US" sz="3000" b="1" dirty="0" err="1">
                <a:solidFill>
                  <a:prstClr val="black"/>
                </a:solidFill>
              </a:rPr>
              <a:t>kenaikan</a:t>
            </a:r>
            <a:r>
              <a:rPr lang="en-US" sz="3000" b="1" dirty="0">
                <a:solidFill>
                  <a:prstClr val="black"/>
                </a:solidFill>
              </a:rPr>
              <a:t> </a:t>
            </a:r>
            <a:r>
              <a:rPr lang="en-US" sz="3000" b="1" dirty="0" err="1" smtClean="0">
                <a:solidFill>
                  <a:prstClr val="black"/>
                </a:solidFill>
              </a:rPr>
              <a:t>jabatan</a:t>
            </a:r>
            <a:r>
              <a:rPr lang="en-US" sz="3000" b="1" dirty="0" smtClean="0">
                <a:solidFill>
                  <a:prstClr val="black"/>
                </a:solidFill>
              </a:rPr>
              <a:t> </a:t>
            </a:r>
            <a:r>
              <a:rPr lang="en-US" sz="3000" b="1" dirty="0" err="1" smtClean="0">
                <a:solidFill>
                  <a:prstClr val="black"/>
                </a:solidFill>
              </a:rPr>
              <a:t>akademik</a:t>
            </a:r>
            <a:r>
              <a:rPr lang="en-US" sz="3000" b="1" dirty="0" smtClean="0">
                <a:solidFill>
                  <a:prstClr val="black"/>
                </a:solidFill>
              </a:rPr>
              <a:t>.</a:t>
            </a:r>
          </a:p>
          <a:p>
            <a:endParaRPr lang="en-US" sz="3000" b="1" dirty="0">
              <a:solidFill>
                <a:prstClr val="black"/>
              </a:solidFill>
            </a:endParaRPr>
          </a:p>
          <a:p>
            <a:r>
              <a:rPr lang="en-US" sz="3000" b="1" dirty="0" err="1" smtClean="0">
                <a:solidFill>
                  <a:prstClr val="black"/>
                </a:solidFill>
              </a:rPr>
              <a:t>Karya</a:t>
            </a:r>
            <a:r>
              <a:rPr lang="en-US" sz="3000" b="1" dirty="0" smtClean="0">
                <a:solidFill>
                  <a:prstClr val="black"/>
                </a:solidFill>
              </a:rPr>
              <a:t> </a:t>
            </a:r>
            <a:r>
              <a:rPr lang="en-US" sz="3000" b="1" dirty="0" err="1" smtClean="0">
                <a:solidFill>
                  <a:prstClr val="black"/>
                </a:solidFill>
              </a:rPr>
              <a:t>ilmiah</a:t>
            </a:r>
            <a:r>
              <a:rPr lang="en-US" sz="3000" b="1" dirty="0" smtClean="0">
                <a:solidFill>
                  <a:prstClr val="black"/>
                </a:solidFill>
              </a:rPr>
              <a:t> </a:t>
            </a:r>
            <a:r>
              <a:rPr lang="en-US" sz="3000" b="1" dirty="0" err="1" smtClean="0">
                <a:solidFill>
                  <a:prstClr val="black"/>
                </a:solidFill>
              </a:rPr>
              <a:t>terindeks</a:t>
            </a:r>
            <a:r>
              <a:rPr lang="en-US" sz="3000" b="1" dirty="0" smtClean="0">
                <a:solidFill>
                  <a:prstClr val="black"/>
                </a:solidFill>
              </a:rPr>
              <a:t> di web of science  </a:t>
            </a:r>
            <a:r>
              <a:rPr lang="en-US" sz="3000" b="1" dirty="0" err="1" smtClean="0">
                <a:solidFill>
                  <a:prstClr val="black"/>
                </a:solidFill>
              </a:rPr>
              <a:t>dengan</a:t>
            </a:r>
            <a:r>
              <a:rPr lang="en-US" sz="3000" b="1" dirty="0" smtClean="0">
                <a:solidFill>
                  <a:prstClr val="black"/>
                </a:solidFill>
              </a:rPr>
              <a:t> Impact factor </a:t>
            </a:r>
            <a:r>
              <a:rPr lang="en-US" sz="3000" b="1" dirty="0" err="1" smtClean="0">
                <a:solidFill>
                  <a:prstClr val="black"/>
                </a:solidFill>
              </a:rPr>
              <a:t>nol</a:t>
            </a:r>
            <a:r>
              <a:rPr lang="en-US" sz="3000" b="1" dirty="0" smtClean="0">
                <a:solidFill>
                  <a:prstClr val="black"/>
                </a:solidFill>
              </a:rPr>
              <a:t> </a:t>
            </a:r>
            <a:r>
              <a:rPr lang="en-US" sz="3000" b="1" dirty="0" err="1" smtClean="0">
                <a:solidFill>
                  <a:prstClr val="black"/>
                </a:solidFill>
              </a:rPr>
              <a:t>atau</a:t>
            </a:r>
            <a:r>
              <a:rPr lang="en-US" sz="3000" b="1" dirty="0" smtClean="0">
                <a:solidFill>
                  <a:prstClr val="black"/>
                </a:solidFill>
              </a:rPr>
              <a:t> not </a:t>
            </a:r>
            <a:r>
              <a:rPr lang="en-US" sz="3000" b="1" dirty="0" err="1" smtClean="0">
                <a:solidFill>
                  <a:prstClr val="black"/>
                </a:solidFill>
              </a:rPr>
              <a:t>avalaible</a:t>
            </a:r>
            <a:r>
              <a:rPr lang="en-US" sz="3000" b="1" dirty="0" smtClean="0">
                <a:solidFill>
                  <a:prstClr val="black"/>
                </a:solidFill>
              </a:rPr>
              <a:t> </a:t>
            </a:r>
            <a:r>
              <a:rPr lang="en-US" sz="3000" b="1" dirty="0" err="1" smtClean="0">
                <a:solidFill>
                  <a:prstClr val="black"/>
                </a:solidFill>
              </a:rPr>
              <a:t>diakui</a:t>
            </a:r>
            <a:r>
              <a:rPr lang="en-US" sz="3000" b="1" dirty="0" smtClean="0">
                <a:solidFill>
                  <a:prstClr val="black"/>
                </a:solidFill>
              </a:rPr>
              <a:t> </a:t>
            </a:r>
            <a:r>
              <a:rPr lang="en-US" sz="3000" b="1" dirty="0" err="1" smtClean="0">
                <a:solidFill>
                  <a:prstClr val="black"/>
                </a:solidFill>
              </a:rPr>
              <a:t>sebagai</a:t>
            </a:r>
            <a:r>
              <a:rPr lang="en-US" sz="3000" b="1" dirty="0" smtClean="0">
                <a:solidFill>
                  <a:prstClr val="black"/>
                </a:solidFill>
              </a:rPr>
              <a:t> </a:t>
            </a:r>
            <a:r>
              <a:rPr lang="en-US" sz="3000" b="1" dirty="0" err="1" smtClean="0">
                <a:solidFill>
                  <a:prstClr val="black"/>
                </a:solidFill>
              </a:rPr>
              <a:t>jurnal</a:t>
            </a:r>
            <a:r>
              <a:rPr lang="en-US" sz="3000" b="1" dirty="0" smtClean="0">
                <a:solidFill>
                  <a:prstClr val="black"/>
                </a:solidFill>
              </a:rPr>
              <a:t> </a:t>
            </a:r>
            <a:r>
              <a:rPr lang="en-US" sz="3000" b="1" dirty="0" err="1" smtClean="0">
                <a:solidFill>
                  <a:prstClr val="black"/>
                </a:solidFill>
              </a:rPr>
              <a:t>internasional</a:t>
            </a:r>
            <a:endParaRPr lang="en-US" sz="3000" b="1" dirty="0" smtClean="0">
              <a:solidFill>
                <a:prstClr val="black"/>
              </a:solidFill>
            </a:endParaRPr>
          </a:p>
          <a:p>
            <a:endParaRPr lang="en-US" sz="3000" b="1" dirty="0" smtClean="0">
              <a:solidFill>
                <a:prstClr val="black"/>
              </a:solidFill>
            </a:endParaRPr>
          </a:p>
          <a:p>
            <a:r>
              <a:rPr lang="en-US" sz="3000" b="1" dirty="0" smtClean="0">
                <a:solidFill>
                  <a:prstClr val="black"/>
                </a:solidFill>
              </a:rPr>
              <a:t>Data </a:t>
            </a:r>
            <a:r>
              <a:rPr lang="en-US" sz="3000" b="1" dirty="0" err="1" smtClean="0">
                <a:solidFill>
                  <a:prstClr val="black"/>
                </a:solidFill>
              </a:rPr>
              <a:t>scimagojr</a:t>
            </a:r>
            <a:r>
              <a:rPr lang="en-US" sz="3000" b="1" dirty="0" smtClean="0">
                <a:solidFill>
                  <a:prstClr val="black"/>
                </a:solidFill>
              </a:rPr>
              <a:t> </a:t>
            </a:r>
            <a:r>
              <a:rPr lang="en-US" sz="3000" b="1" dirty="0" err="1" smtClean="0">
                <a:solidFill>
                  <a:prstClr val="black"/>
                </a:solidFill>
              </a:rPr>
              <a:t>tahun</a:t>
            </a:r>
            <a:r>
              <a:rPr lang="en-US" sz="3000" b="1" dirty="0" smtClean="0">
                <a:solidFill>
                  <a:prstClr val="black"/>
                </a:solidFill>
              </a:rPr>
              <a:t> 2016 </a:t>
            </a:r>
            <a:r>
              <a:rPr lang="en-US" sz="3000" b="1" dirty="0" err="1" smtClean="0">
                <a:solidFill>
                  <a:prstClr val="black"/>
                </a:solidFill>
              </a:rPr>
              <a:t>terdapat</a:t>
            </a:r>
            <a:r>
              <a:rPr lang="en-US" sz="3000" b="1" dirty="0" smtClean="0">
                <a:solidFill>
                  <a:prstClr val="black"/>
                </a:solidFill>
              </a:rPr>
              <a:t>  19 </a:t>
            </a:r>
            <a:r>
              <a:rPr lang="en-US" sz="3000" b="1" dirty="0" err="1" smtClean="0">
                <a:solidFill>
                  <a:prstClr val="black"/>
                </a:solidFill>
              </a:rPr>
              <a:t>jurnal</a:t>
            </a:r>
            <a:r>
              <a:rPr lang="en-US" sz="3000" b="1" dirty="0" smtClean="0">
                <a:solidFill>
                  <a:prstClr val="black"/>
                </a:solidFill>
              </a:rPr>
              <a:t> </a:t>
            </a:r>
            <a:r>
              <a:rPr lang="en-US" sz="3000" b="1" dirty="0" err="1" smtClean="0">
                <a:solidFill>
                  <a:prstClr val="black"/>
                </a:solidFill>
              </a:rPr>
              <a:t>dan</a:t>
            </a:r>
            <a:r>
              <a:rPr lang="en-US" sz="3000" b="1" dirty="0" smtClean="0">
                <a:solidFill>
                  <a:prstClr val="black"/>
                </a:solidFill>
              </a:rPr>
              <a:t> 5 </a:t>
            </a:r>
            <a:r>
              <a:rPr lang="en-US" sz="3000" b="1" dirty="0" err="1" smtClean="0">
                <a:solidFill>
                  <a:prstClr val="black"/>
                </a:solidFill>
              </a:rPr>
              <a:t>prosiding</a:t>
            </a:r>
            <a:r>
              <a:rPr lang="en-US" sz="3000" b="1" dirty="0" smtClean="0">
                <a:solidFill>
                  <a:prstClr val="black"/>
                </a:solidFill>
              </a:rPr>
              <a:t> </a:t>
            </a:r>
            <a:r>
              <a:rPr lang="en-US" sz="3000" b="1" dirty="0" err="1" smtClean="0">
                <a:solidFill>
                  <a:prstClr val="black"/>
                </a:solidFill>
              </a:rPr>
              <a:t>internasional</a:t>
            </a:r>
            <a:r>
              <a:rPr lang="en-US" sz="3000" b="1" dirty="0" smtClean="0">
                <a:solidFill>
                  <a:prstClr val="black"/>
                </a:solidFill>
              </a:rPr>
              <a:t> </a:t>
            </a:r>
            <a:r>
              <a:rPr lang="en-US" sz="3000" b="1" dirty="0" err="1" smtClean="0">
                <a:solidFill>
                  <a:prstClr val="black"/>
                </a:solidFill>
              </a:rPr>
              <a:t>berasal</a:t>
            </a:r>
            <a:r>
              <a:rPr lang="en-US" sz="3000" b="1" dirty="0" smtClean="0">
                <a:solidFill>
                  <a:prstClr val="black"/>
                </a:solidFill>
              </a:rPr>
              <a:t> </a:t>
            </a:r>
            <a:r>
              <a:rPr lang="en-US" sz="3000" b="1" dirty="0" err="1" smtClean="0">
                <a:solidFill>
                  <a:prstClr val="black"/>
                </a:solidFill>
              </a:rPr>
              <a:t>dari</a:t>
            </a:r>
            <a:r>
              <a:rPr lang="en-US" sz="3000" b="1" dirty="0" smtClean="0">
                <a:solidFill>
                  <a:prstClr val="black"/>
                </a:solidFill>
              </a:rPr>
              <a:t> INDONESIA yang </a:t>
            </a:r>
            <a:r>
              <a:rPr lang="en-US" sz="3000" b="1" dirty="0" err="1" smtClean="0">
                <a:solidFill>
                  <a:prstClr val="black"/>
                </a:solidFill>
              </a:rPr>
              <a:t>terindeks</a:t>
            </a:r>
            <a:endParaRPr lang="en-US" sz="3000" b="1" dirty="0">
              <a:solidFill>
                <a:prstClr val="black"/>
              </a:solidFill>
            </a:endParaRPr>
          </a:p>
        </p:txBody>
      </p:sp>
    </p:spTree>
    <p:extLst>
      <p:ext uri="{BB962C8B-B14F-4D97-AF65-F5344CB8AC3E}">
        <p14:creationId xmlns:p14="http://schemas.microsoft.com/office/powerpoint/2010/main" val="267230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a:t>
            </a:fld>
            <a:endParaRPr lang="en-US"/>
          </a:p>
        </p:txBody>
      </p:sp>
      <p:sp>
        <p:nvSpPr>
          <p:cNvPr id="3" name="Rectangle 2"/>
          <p:cNvSpPr/>
          <p:nvPr/>
        </p:nvSpPr>
        <p:spPr>
          <a:xfrm>
            <a:off x="342900" y="990600"/>
            <a:ext cx="11734800" cy="4647426"/>
          </a:xfrm>
          <a:prstGeom prst="rect">
            <a:avLst/>
          </a:prstGeom>
        </p:spPr>
        <p:txBody>
          <a:bodyPr wrap="square">
            <a:spAutoFit/>
          </a:bodyPr>
          <a:lstStyle/>
          <a:p>
            <a:r>
              <a:rPr lang="en-US" sz="4000" b="1" dirty="0" smtClean="0"/>
              <a:t>9.Jurnal </a:t>
            </a:r>
            <a:r>
              <a:rPr lang="en-US" sz="4000" b="1" dirty="0" err="1"/>
              <a:t>internasional</a:t>
            </a:r>
            <a:r>
              <a:rPr lang="en-US" sz="4000" b="1" dirty="0"/>
              <a:t> </a:t>
            </a:r>
            <a:r>
              <a:rPr lang="en-US" sz="4000" b="1" dirty="0" err="1"/>
              <a:t>bereputasi</a:t>
            </a:r>
            <a:r>
              <a:rPr lang="en-US" sz="4000" b="1" dirty="0"/>
              <a:t> </a:t>
            </a:r>
            <a:r>
              <a:rPr lang="en-US" sz="3200" dirty="0" err="1"/>
              <a:t>adalah</a:t>
            </a:r>
            <a:r>
              <a:rPr lang="en-US" sz="3200" dirty="0"/>
              <a:t> </a:t>
            </a:r>
            <a:r>
              <a:rPr lang="en-US" sz="3200" dirty="0" err="1"/>
              <a:t>jurnal</a:t>
            </a:r>
            <a:r>
              <a:rPr lang="en-US" sz="3200" dirty="0"/>
              <a:t> yang </a:t>
            </a:r>
            <a:r>
              <a:rPr lang="en-US" sz="3200" dirty="0" err="1"/>
              <a:t>memenuhi</a:t>
            </a:r>
            <a:r>
              <a:rPr lang="en-US" sz="3200" dirty="0"/>
              <a:t> </a:t>
            </a:r>
            <a:r>
              <a:rPr lang="en-US" sz="3200" dirty="0" err="1"/>
              <a:t>kriteria</a:t>
            </a:r>
            <a:r>
              <a:rPr lang="en-US" sz="3200" dirty="0"/>
              <a:t> </a:t>
            </a:r>
            <a:r>
              <a:rPr lang="en-US" sz="3200" dirty="0" err="1" smtClean="0"/>
              <a:t>jurnal</a:t>
            </a:r>
            <a:r>
              <a:rPr lang="en-US" sz="3200" dirty="0" smtClean="0"/>
              <a:t> </a:t>
            </a:r>
            <a:r>
              <a:rPr lang="en-US" sz="3200" dirty="0" err="1" smtClean="0"/>
              <a:t>internasional</a:t>
            </a:r>
            <a:r>
              <a:rPr lang="en-US" sz="3200" dirty="0" smtClean="0"/>
              <a:t> </a:t>
            </a:r>
            <a:r>
              <a:rPr lang="en-US" sz="3200" dirty="0" err="1"/>
              <a:t>sebagaimana</a:t>
            </a:r>
            <a:r>
              <a:rPr lang="en-US" sz="3200" dirty="0"/>
              <a:t> </a:t>
            </a:r>
            <a:r>
              <a:rPr lang="en-US" sz="3200" b="1" dirty="0" err="1"/>
              <a:t>butir</a:t>
            </a:r>
            <a:r>
              <a:rPr lang="en-US" sz="3200" b="1" dirty="0"/>
              <a:t> </a:t>
            </a:r>
            <a:r>
              <a:rPr lang="en-US" sz="3200" b="1" dirty="0" smtClean="0"/>
              <a:t>8</a:t>
            </a:r>
            <a:r>
              <a:rPr lang="en-US" sz="3200" dirty="0" smtClean="0"/>
              <a:t>. </a:t>
            </a:r>
            <a:r>
              <a:rPr lang="en-US" sz="3200" dirty="0" err="1"/>
              <a:t>huruf</a:t>
            </a:r>
            <a:r>
              <a:rPr lang="en-US" sz="3200" dirty="0"/>
              <a:t> a </a:t>
            </a:r>
            <a:r>
              <a:rPr lang="en-US" sz="3200" dirty="0" err="1"/>
              <a:t>sampai</a:t>
            </a:r>
            <a:r>
              <a:rPr lang="en-US" sz="3200" dirty="0"/>
              <a:t> f, </a:t>
            </a:r>
            <a:r>
              <a:rPr lang="en-US" sz="3200" dirty="0" err="1"/>
              <a:t>dengan</a:t>
            </a:r>
            <a:r>
              <a:rPr lang="en-US" sz="3200" dirty="0"/>
              <a:t> </a:t>
            </a:r>
            <a:r>
              <a:rPr lang="en-US" sz="3200" dirty="0" err="1"/>
              <a:t>kriteria</a:t>
            </a:r>
            <a:r>
              <a:rPr lang="en-US" sz="3200" dirty="0"/>
              <a:t> </a:t>
            </a:r>
            <a:r>
              <a:rPr lang="en-US" sz="3200" dirty="0" err="1" smtClean="0"/>
              <a:t>tambahan</a:t>
            </a:r>
            <a:r>
              <a:rPr lang="en-US" sz="3200" dirty="0" smtClean="0"/>
              <a:t> </a:t>
            </a:r>
            <a:r>
              <a:rPr lang="en-US" sz="3200" dirty="0" err="1" smtClean="0"/>
              <a:t>terindeks</a:t>
            </a:r>
            <a:r>
              <a:rPr lang="en-US" sz="3200" dirty="0" smtClean="0"/>
              <a:t> </a:t>
            </a:r>
            <a:r>
              <a:rPr lang="en-US" sz="3200" dirty="0" err="1"/>
              <a:t>pada</a:t>
            </a:r>
            <a:r>
              <a:rPr lang="en-US" sz="3200" dirty="0"/>
              <a:t> </a:t>
            </a:r>
            <a:r>
              <a:rPr lang="en-US" sz="3200" i="1" dirty="0"/>
              <a:t>Web of Science </a:t>
            </a:r>
            <a:r>
              <a:rPr lang="en-US" sz="3200" dirty="0" err="1"/>
              <a:t>dan</a:t>
            </a:r>
            <a:r>
              <a:rPr lang="en-US" sz="3200" dirty="0"/>
              <a:t>/</a:t>
            </a:r>
            <a:r>
              <a:rPr lang="en-US" sz="3200" dirty="0" err="1"/>
              <a:t>atau</a:t>
            </a:r>
            <a:r>
              <a:rPr lang="en-US" sz="3200" dirty="0"/>
              <a:t> </a:t>
            </a:r>
            <a:r>
              <a:rPr lang="en-US" sz="3200" i="1" dirty="0"/>
              <a:t>Scopus </a:t>
            </a:r>
            <a:r>
              <a:rPr lang="en-US" sz="3200" dirty="0" err="1"/>
              <a:t>serta</a:t>
            </a:r>
            <a:r>
              <a:rPr lang="en-US" sz="3200" dirty="0"/>
              <a:t> </a:t>
            </a:r>
            <a:r>
              <a:rPr lang="en-US" sz="3200" dirty="0" err="1"/>
              <a:t>mempunyai</a:t>
            </a:r>
            <a:r>
              <a:rPr lang="en-US" sz="3200" dirty="0"/>
              <a:t> </a:t>
            </a:r>
            <a:r>
              <a:rPr lang="en-US" sz="3200" dirty="0" err="1"/>
              <a:t>faktor</a:t>
            </a:r>
            <a:r>
              <a:rPr lang="en-US" sz="3200" dirty="0"/>
              <a:t> </a:t>
            </a:r>
            <a:r>
              <a:rPr lang="en-US" sz="3200" dirty="0" err="1" smtClean="0"/>
              <a:t>dampak</a:t>
            </a:r>
            <a:r>
              <a:rPr lang="en-US" sz="3200" dirty="0" smtClean="0"/>
              <a:t> (</a:t>
            </a:r>
            <a:r>
              <a:rPr lang="en-US" sz="3200" i="1" dirty="0"/>
              <a:t>impact factor</a:t>
            </a:r>
            <a:r>
              <a:rPr lang="en-US" sz="3200" dirty="0"/>
              <a:t>) </a:t>
            </a:r>
            <a:r>
              <a:rPr lang="en-US" sz="3200" dirty="0" err="1"/>
              <a:t>dari</a:t>
            </a:r>
            <a:r>
              <a:rPr lang="en-US" sz="3200" dirty="0"/>
              <a:t> </a:t>
            </a:r>
            <a:r>
              <a:rPr lang="en-US" sz="3200" i="1" dirty="0"/>
              <a:t>ISI Web of Science (Thomson Reuters) </a:t>
            </a:r>
            <a:r>
              <a:rPr lang="en-US" sz="3200" dirty="0" err="1"/>
              <a:t>atau</a:t>
            </a:r>
            <a:r>
              <a:rPr lang="en-US" sz="3200" dirty="0"/>
              <a:t> </a:t>
            </a:r>
            <a:r>
              <a:rPr lang="en-US" sz="3200" dirty="0" err="1"/>
              <a:t>mempunyai</a:t>
            </a:r>
            <a:r>
              <a:rPr lang="en-US" sz="3200" dirty="0"/>
              <a:t> </a:t>
            </a:r>
            <a:r>
              <a:rPr lang="en-US" sz="3200" dirty="0" err="1" smtClean="0"/>
              <a:t>faktor</a:t>
            </a:r>
            <a:r>
              <a:rPr lang="en-US" sz="3200" dirty="0" smtClean="0"/>
              <a:t> </a:t>
            </a:r>
            <a:r>
              <a:rPr lang="en-US" sz="3200" dirty="0" err="1" smtClean="0"/>
              <a:t>dampak</a:t>
            </a:r>
            <a:r>
              <a:rPr lang="en-US" sz="3200" dirty="0" smtClean="0"/>
              <a:t> </a:t>
            </a:r>
            <a:r>
              <a:rPr lang="en-US" sz="3200" i="1" dirty="0"/>
              <a:t>(impact factor) </a:t>
            </a:r>
            <a:r>
              <a:rPr lang="en-US" sz="3200" dirty="0" err="1"/>
              <a:t>dari</a:t>
            </a:r>
            <a:r>
              <a:rPr lang="en-US" sz="3200" dirty="0"/>
              <a:t> </a:t>
            </a:r>
            <a:r>
              <a:rPr lang="en-US" sz="3200" i="1" dirty="0" err="1"/>
              <a:t>Scimago</a:t>
            </a:r>
            <a:r>
              <a:rPr lang="en-US" sz="3200" i="1" dirty="0"/>
              <a:t> Journal Rank (SJR) </a:t>
            </a:r>
            <a:r>
              <a:rPr lang="en-US" sz="3200" dirty="0" err="1"/>
              <a:t>sampai</a:t>
            </a:r>
            <a:r>
              <a:rPr lang="en-US" sz="3200" dirty="0"/>
              <a:t> </a:t>
            </a:r>
            <a:r>
              <a:rPr lang="en-US" sz="3200" dirty="0" err="1"/>
              <a:t>dengan</a:t>
            </a:r>
            <a:r>
              <a:rPr lang="en-US" sz="3200" dirty="0"/>
              <a:t> </a:t>
            </a:r>
            <a:r>
              <a:rPr lang="en-US" sz="3200" dirty="0" err="1"/>
              <a:t>tahun</a:t>
            </a:r>
            <a:r>
              <a:rPr lang="en-US" sz="3200" dirty="0"/>
              <a:t> 2013 </a:t>
            </a:r>
            <a:r>
              <a:rPr lang="en-US" sz="3200" dirty="0" err="1" smtClean="0"/>
              <a:t>dan</a:t>
            </a:r>
            <a:r>
              <a:rPr lang="en-US" sz="3200" dirty="0" smtClean="0"/>
              <a:t> di </a:t>
            </a:r>
            <a:r>
              <a:rPr lang="en-US" sz="3200" dirty="0" err="1"/>
              <a:t>atas</a:t>
            </a:r>
            <a:r>
              <a:rPr lang="en-US" sz="3200" dirty="0"/>
              <a:t> 0,100 </a:t>
            </a:r>
            <a:r>
              <a:rPr lang="en-US" sz="3200" dirty="0" err="1"/>
              <a:t>setelah</a:t>
            </a:r>
            <a:r>
              <a:rPr lang="en-US" sz="3200" dirty="0"/>
              <a:t> </a:t>
            </a:r>
            <a:r>
              <a:rPr lang="en-US" sz="3200" dirty="0" err="1"/>
              <a:t>tahun</a:t>
            </a:r>
            <a:r>
              <a:rPr lang="en-US" sz="3200" dirty="0"/>
              <a:t> 2013 </a:t>
            </a:r>
            <a:r>
              <a:rPr lang="en-US" sz="3200" dirty="0" err="1"/>
              <a:t>dinilai</a:t>
            </a:r>
            <a:r>
              <a:rPr lang="en-US" sz="3200" dirty="0"/>
              <a:t> paling </a:t>
            </a:r>
            <a:r>
              <a:rPr lang="en-US" sz="3200" dirty="0" err="1"/>
              <a:t>tinggi</a:t>
            </a:r>
            <a:r>
              <a:rPr lang="en-US" sz="3200" dirty="0"/>
              <a:t> 40.</a:t>
            </a:r>
          </a:p>
        </p:txBody>
      </p:sp>
    </p:spTree>
    <p:extLst>
      <p:ext uri="{BB962C8B-B14F-4D97-AF65-F5344CB8AC3E}">
        <p14:creationId xmlns:p14="http://schemas.microsoft.com/office/powerpoint/2010/main" val="51641567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2587" r="31324" b="47972"/>
          <a:stretch/>
        </p:blipFill>
        <p:spPr bwMode="auto">
          <a:xfrm>
            <a:off x="181979" y="2494551"/>
            <a:ext cx="12286248" cy="3372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419100" y="1838980"/>
            <a:ext cx="11630025" cy="523220"/>
          </a:xfrm>
          <a:prstGeom prst="rect">
            <a:avLst/>
          </a:prstGeom>
        </p:spPr>
        <p:txBody>
          <a:bodyPr wrap="square">
            <a:spAutoFit/>
          </a:bodyPr>
          <a:lstStyle/>
          <a:p>
            <a:r>
              <a:rPr lang="en-US" sz="2800" u="sng" dirty="0">
                <a:hlinkClick r:id="rId3"/>
              </a:rPr>
              <a:t>http://www.authoraid.info/en/news/details/1156/</a:t>
            </a:r>
            <a:r>
              <a:rPr lang="en-US" sz="2800" dirty="0"/>
              <a:t> </a:t>
            </a:r>
          </a:p>
        </p:txBody>
      </p:sp>
      <p:sp>
        <p:nvSpPr>
          <p:cNvPr id="2" name="Rectangle 1"/>
          <p:cNvSpPr/>
          <p:nvPr/>
        </p:nvSpPr>
        <p:spPr>
          <a:xfrm>
            <a:off x="523875" y="5955270"/>
            <a:ext cx="11630025" cy="369332"/>
          </a:xfrm>
          <a:prstGeom prst="rect">
            <a:avLst/>
          </a:prstGeom>
        </p:spPr>
        <p:txBody>
          <a:bodyPr wrap="square">
            <a:spAutoFit/>
          </a:bodyPr>
          <a:lstStyle/>
          <a:p>
            <a:r>
              <a:rPr lang="en-US" b="1" i="1" dirty="0"/>
              <a:t>Andy </a:t>
            </a:r>
            <a:r>
              <a:rPr lang="en-US" b="1" i="1" dirty="0" err="1"/>
              <a:t>Nobes</a:t>
            </a:r>
            <a:r>
              <a:rPr lang="en-US" b="1" i="1" dirty="0"/>
              <a:t> provides a checklist of questions to consider before you register for your next conference</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50</a:t>
            </a:fld>
            <a:endParaRPr lang="en-US"/>
          </a:p>
        </p:txBody>
      </p:sp>
      <p:sp>
        <p:nvSpPr>
          <p:cNvPr id="5" name="TextBox 4"/>
          <p:cNvSpPr txBox="1"/>
          <p:nvPr/>
        </p:nvSpPr>
        <p:spPr>
          <a:xfrm>
            <a:off x="523877" y="587514"/>
            <a:ext cx="11249025" cy="707886"/>
          </a:xfrm>
          <a:prstGeom prst="rect">
            <a:avLst/>
          </a:prstGeom>
          <a:solidFill>
            <a:srgbClr val="FFFF00"/>
          </a:solidFill>
        </p:spPr>
        <p:txBody>
          <a:bodyPr wrap="square" rtlCol="0">
            <a:spAutoFit/>
          </a:bodyPr>
          <a:lstStyle/>
          <a:p>
            <a:r>
              <a:rPr lang="en-US" sz="4000" dirty="0" smtClean="0"/>
              <a:t>PANDUAN MENCARI KONFERENSI</a:t>
            </a:r>
            <a:endParaRPr lang="en-US" sz="4000" dirty="0"/>
          </a:p>
        </p:txBody>
      </p:sp>
    </p:spTree>
    <p:extLst>
      <p:ext uri="{BB962C8B-B14F-4D97-AF65-F5344CB8AC3E}">
        <p14:creationId xmlns:p14="http://schemas.microsoft.com/office/powerpoint/2010/main" val="102990746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9550" y="710148"/>
            <a:ext cx="12049125" cy="3785652"/>
          </a:xfrm>
          <a:prstGeom prst="rect">
            <a:avLst/>
          </a:prstGeom>
        </p:spPr>
        <p:txBody>
          <a:bodyPr wrap="square">
            <a:spAutoFit/>
          </a:bodyPr>
          <a:lstStyle/>
          <a:p>
            <a:pPr marL="457200" indent="-457200">
              <a:buFont typeface="Wingdings" pitchFamily="2" charset="2"/>
              <a:buChar char="q"/>
            </a:pPr>
            <a:r>
              <a:rPr lang="en-US" sz="3000" b="1" dirty="0"/>
              <a:t>It’s very important to make sure that the conference you attend is suitable for your purposes, whether it’s a small, niche conference or a large, international conference – will you be presenting your valuable research to the right audience and making useful contacts? Will the conference presentation look good on your </a:t>
            </a:r>
            <a:r>
              <a:rPr lang="en-US" sz="3000" b="1" dirty="0" smtClean="0"/>
              <a:t>CV?</a:t>
            </a:r>
          </a:p>
          <a:p>
            <a:pPr marL="457200" indent="-457200">
              <a:buFont typeface="Wingdings" pitchFamily="2" charset="2"/>
              <a:buChar char="q"/>
            </a:pPr>
            <a:endParaRPr lang="en-US" sz="3000" b="1" dirty="0"/>
          </a:p>
          <a:p>
            <a:pPr marL="457200" indent="-457200">
              <a:buFont typeface="Wingdings" pitchFamily="2" charset="2"/>
              <a:buChar char="q"/>
            </a:pPr>
            <a:r>
              <a:rPr lang="en-US" sz="3000" b="1" dirty="0" smtClean="0"/>
              <a:t>To </a:t>
            </a:r>
            <a:r>
              <a:rPr lang="en-US" sz="3000" b="1" dirty="0"/>
              <a:t>help you decide, we’ve put together some questions you should ask if you are in any doubt about registering for a conference:</a:t>
            </a:r>
          </a:p>
        </p:txBody>
      </p:sp>
      <p:sp>
        <p:nvSpPr>
          <p:cNvPr id="6" name="Slide Number Placeholder 5"/>
          <p:cNvSpPr>
            <a:spLocks noGrp="1"/>
          </p:cNvSpPr>
          <p:nvPr>
            <p:ph type="sldNum" sz="quarter" idx="12"/>
          </p:nvPr>
        </p:nvSpPr>
        <p:spPr/>
        <p:txBody>
          <a:bodyPr/>
          <a:lstStyle/>
          <a:p>
            <a:fld id="{B6F15528-21DE-4FAA-801E-634DDDAF4B2B}" type="slidenum">
              <a:rPr lang="en-US" smtClean="0"/>
              <a:pPr/>
              <a:t>51</a:t>
            </a:fld>
            <a:endParaRPr lang="en-US"/>
          </a:p>
        </p:txBody>
      </p:sp>
    </p:spTree>
    <p:extLst>
      <p:ext uri="{BB962C8B-B14F-4D97-AF65-F5344CB8AC3E}">
        <p14:creationId xmlns:p14="http://schemas.microsoft.com/office/powerpoint/2010/main" val="11780752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9100" y="182225"/>
            <a:ext cx="11944350" cy="5509200"/>
          </a:xfrm>
          <a:prstGeom prst="rect">
            <a:avLst/>
          </a:prstGeom>
        </p:spPr>
        <p:txBody>
          <a:bodyPr wrap="square">
            <a:spAutoFit/>
          </a:bodyPr>
          <a:lstStyle/>
          <a:p>
            <a:r>
              <a:rPr lang="en-US" sz="2200" b="1" dirty="0"/>
              <a:t>Conference subject and scope</a:t>
            </a:r>
            <a:endParaRPr lang="en-US" sz="2200" dirty="0"/>
          </a:p>
          <a:p>
            <a:pPr marL="342900" indent="-342900">
              <a:buFont typeface="Wingdings" pitchFamily="2" charset="2"/>
              <a:buChar char="q"/>
            </a:pPr>
            <a:r>
              <a:rPr lang="en-US" sz="2200" b="1" dirty="0"/>
              <a:t>Have your peers and senior colleagues in your field heard of, or attended this conference? Would they recommend it?</a:t>
            </a:r>
          </a:p>
          <a:p>
            <a:pPr marL="342900" indent="-342900">
              <a:buFont typeface="Wingdings" pitchFamily="2" charset="2"/>
              <a:buChar char="q"/>
            </a:pPr>
            <a:r>
              <a:rPr lang="en-US" sz="2200" b="1" dirty="0"/>
              <a:t>Is the content of the conference relevant to your field?</a:t>
            </a:r>
          </a:p>
          <a:p>
            <a:pPr marL="342900" indent="-342900">
              <a:buFont typeface="Wingdings" pitchFamily="2" charset="2"/>
              <a:buChar char="q"/>
            </a:pPr>
            <a:r>
              <a:rPr lang="en-US" sz="2200" b="1" dirty="0"/>
              <a:t>Is the topic of the conference focused enough for you to a) hear about relevant research and b) meet relevant researchers? For example, an “International Conference of Social Sciences” or “International Conference on Business and Economics” may be too broad and probably raises questions about the purpose of the conference.</a:t>
            </a:r>
          </a:p>
          <a:p>
            <a:pPr marL="342900" indent="-342900">
              <a:buFont typeface="Wingdings" pitchFamily="2" charset="2"/>
              <a:buChar char="q"/>
            </a:pPr>
            <a:r>
              <a:rPr lang="en-US" sz="2200" b="1" dirty="0"/>
              <a:t>Does the conference prioritize the academic value of the conference more than the tourist destination? (You should judge the conference on its content rather than its location.)</a:t>
            </a:r>
          </a:p>
          <a:p>
            <a:pPr marL="342900" indent="-342900">
              <a:buFont typeface="Wingdings" pitchFamily="2" charset="2"/>
              <a:buChar char="q"/>
            </a:pPr>
            <a:r>
              <a:rPr lang="en-US" sz="2200" b="1" dirty="0"/>
              <a:t>If the conference title includes the word ‘international’, are you confident that it is a good-quality, truly international event?</a:t>
            </a:r>
          </a:p>
          <a:p>
            <a:r>
              <a:rPr lang="en-US" sz="2200" dirty="0"/>
              <a:t/>
            </a:r>
            <a:br>
              <a:rPr lang="en-US" sz="2200" dirty="0"/>
            </a:br>
            <a:endParaRPr lang="en-US" sz="2200"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52</a:t>
            </a:fld>
            <a:endParaRPr lang="en-US"/>
          </a:p>
        </p:txBody>
      </p:sp>
    </p:spTree>
    <p:extLst>
      <p:ext uri="{BB962C8B-B14F-4D97-AF65-F5344CB8AC3E}">
        <p14:creationId xmlns:p14="http://schemas.microsoft.com/office/powerpoint/2010/main" val="393891610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4325" y="152400"/>
            <a:ext cx="11944350" cy="5632311"/>
          </a:xfrm>
          <a:prstGeom prst="rect">
            <a:avLst/>
          </a:prstGeom>
        </p:spPr>
        <p:txBody>
          <a:bodyPr wrap="square">
            <a:spAutoFit/>
          </a:bodyPr>
          <a:lstStyle/>
          <a:p>
            <a:r>
              <a:rPr lang="en-US" sz="2400" b="1" dirty="0"/>
              <a:t>Conference website</a:t>
            </a:r>
            <a:endParaRPr lang="en-US" sz="2400" dirty="0"/>
          </a:p>
          <a:p>
            <a:pPr marL="342900" indent="-342900">
              <a:buFont typeface="Wingdings" pitchFamily="2" charset="2"/>
              <a:buChar char="q"/>
            </a:pPr>
            <a:r>
              <a:rPr lang="en-US" sz="2400" b="1" dirty="0"/>
              <a:t>Does the conference website seem knowledgeable about your subject field? Does it spell key technical terms correctly, and is it up-to-date on key themes in your field?</a:t>
            </a:r>
          </a:p>
          <a:p>
            <a:pPr marL="342900" indent="-342900">
              <a:buFont typeface="Wingdings" pitchFamily="2" charset="2"/>
              <a:buChar char="q"/>
            </a:pPr>
            <a:r>
              <a:rPr lang="en-US" sz="2400" b="1" dirty="0"/>
              <a:t>Does the conference </a:t>
            </a:r>
            <a:r>
              <a:rPr lang="en-US" sz="2400" b="1" dirty="0" err="1"/>
              <a:t>programme</a:t>
            </a:r>
            <a:r>
              <a:rPr lang="en-US" sz="2400" b="1" dirty="0"/>
              <a:t> list respected speakers who you or your colleagues have heard of? Consider checking their credentials on Google if you are unsure.</a:t>
            </a:r>
          </a:p>
          <a:p>
            <a:pPr marL="342900" indent="-342900">
              <a:buFont typeface="Wingdings" pitchFamily="2" charset="2"/>
              <a:buChar char="q"/>
            </a:pPr>
            <a:r>
              <a:rPr lang="en-US" sz="2400" b="1" dirty="0"/>
              <a:t>Does the conference website have full contact details (email, phone and postal address) so that you can contact them to ask questions?</a:t>
            </a:r>
          </a:p>
          <a:p>
            <a:pPr marL="342900" indent="-342900">
              <a:buFont typeface="Wingdings" pitchFamily="2" charset="2"/>
              <a:buChar char="q"/>
            </a:pPr>
            <a:r>
              <a:rPr lang="en-US" sz="2400" b="1" dirty="0"/>
              <a:t>Is there a report on the previous year’s conference? (Unless this is a new conference.)</a:t>
            </a:r>
          </a:p>
          <a:p>
            <a:pPr marL="342900" indent="-342900">
              <a:buFont typeface="Wingdings" pitchFamily="2" charset="2"/>
              <a:buChar char="q"/>
            </a:pPr>
            <a:r>
              <a:rPr lang="en-US" sz="2400" b="1" dirty="0"/>
              <a:t>Does the website look reputable, with good spelling and grammar?</a:t>
            </a:r>
          </a:p>
          <a:p>
            <a:pPr marL="342900" indent="-342900">
              <a:buFont typeface="Wingdings" pitchFamily="2" charset="2"/>
              <a:buChar char="q"/>
            </a:pPr>
            <a:r>
              <a:rPr lang="en-US" sz="2400" b="1" dirty="0"/>
              <a:t>Is the conference listed on a source (e.g. a magazine, journal, blog, website, or sector-specific source) that you trust? This is especially important if you heard about the conference via an unsolicited email.</a:t>
            </a:r>
          </a:p>
        </p:txBody>
      </p:sp>
      <p:sp>
        <p:nvSpPr>
          <p:cNvPr id="3" name="Slide Number Placeholder 2"/>
          <p:cNvSpPr>
            <a:spLocks noGrp="1"/>
          </p:cNvSpPr>
          <p:nvPr>
            <p:ph type="sldNum" sz="quarter" idx="12"/>
          </p:nvPr>
        </p:nvSpPr>
        <p:spPr/>
        <p:txBody>
          <a:bodyPr/>
          <a:lstStyle/>
          <a:p>
            <a:fld id="{B6F15528-21DE-4FAA-801E-634DDDAF4B2B}" type="slidenum">
              <a:rPr lang="en-US" smtClean="0"/>
              <a:pPr/>
              <a:t>53</a:t>
            </a:fld>
            <a:endParaRPr lang="en-US"/>
          </a:p>
        </p:txBody>
      </p:sp>
    </p:spTree>
    <p:extLst>
      <p:ext uri="{BB962C8B-B14F-4D97-AF65-F5344CB8AC3E}">
        <p14:creationId xmlns:p14="http://schemas.microsoft.com/office/powerpoint/2010/main" val="77988687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4325" y="476845"/>
            <a:ext cx="11839575" cy="5847755"/>
          </a:xfrm>
          <a:prstGeom prst="rect">
            <a:avLst/>
          </a:prstGeom>
        </p:spPr>
        <p:txBody>
          <a:bodyPr wrap="square">
            <a:spAutoFit/>
          </a:bodyPr>
          <a:lstStyle/>
          <a:p>
            <a:r>
              <a:rPr lang="en-US" sz="2200" b="1" dirty="0"/>
              <a:t>Conference organizers</a:t>
            </a:r>
            <a:endParaRPr lang="en-US" sz="2200" dirty="0"/>
          </a:p>
          <a:p>
            <a:pPr marL="342900" indent="-342900">
              <a:buFont typeface="Wingdings" pitchFamily="2" charset="2"/>
              <a:buChar char="§"/>
            </a:pPr>
            <a:r>
              <a:rPr lang="en-US" sz="2200" b="1" dirty="0"/>
              <a:t>Who is organizing the conference, and for what reason? Is the goal or theme of the conference clear and specific? (Please note that generic phrases such as ‘to promote scientific innovation’ or ‘to facilitate dissemination of research findings’ are not specific.)</a:t>
            </a:r>
          </a:p>
          <a:p>
            <a:pPr marL="342900" indent="-342900">
              <a:buFont typeface="Wingdings" pitchFamily="2" charset="2"/>
              <a:buChar char="§"/>
            </a:pPr>
            <a:r>
              <a:rPr lang="en-US" sz="2200" b="1" dirty="0"/>
              <a:t>Do the organizers seem fully focused on making this a high-quality conference? Or are they involved in multiple events in the same day/week/month?</a:t>
            </a:r>
          </a:p>
          <a:p>
            <a:pPr marL="342900" indent="-342900">
              <a:buFont typeface="Wingdings" pitchFamily="2" charset="2"/>
              <a:buChar char="§"/>
            </a:pPr>
            <a:r>
              <a:rPr lang="en-US" sz="2200" b="1" dirty="0"/>
              <a:t>If the conference is being hosted by a university or research institution, do they seem like the most appropriate host? Are they also advertising the conference on their website or at their campus?</a:t>
            </a:r>
          </a:p>
          <a:p>
            <a:pPr marL="342900" indent="-342900">
              <a:buFont typeface="Wingdings" pitchFamily="2" charset="2"/>
              <a:buChar char="§"/>
            </a:pPr>
            <a:r>
              <a:rPr lang="en-US" sz="2200" b="1" dirty="0"/>
              <a:t>Is the conference organized by a scholarly or non-profit </a:t>
            </a:r>
            <a:r>
              <a:rPr lang="en-US" sz="2200" b="1" dirty="0" err="1"/>
              <a:t>organisation</a:t>
            </a:r>
            <a:r>
              <a:rPr lang="en-US" sz="2200" b="1" dirty="0"/>
              <a:t> who you have heard of? Does this organization list the conference on their website?</a:t>
            </a:r>
          </a:p>
          <a:p>
            <a:pPr marL="342900" indent="-342900">
              <a:buFont typeface="Wingdings" pitchFamily="2" charset="2"/>
              <a:buChar char="§"/>
            </a:pPr>
            <a:r>
              <a:rPr lang="en-US" sz="2200" b="1" dirty="0"/>
              <a:t>If the conference is organized by a commercial company:</a:t>
            </a:r>
          </a:p>
          <a:p>
            <a:pPr marL="800100" lvl="1" indent="-342900">
              <a:buFont typeface="Arial" pitchFamily="34" charset="0"/>
              <a:buChar char="•"/>
            </a:pPr>
            <a:r>
              <a:rPr lang="en-US" sz="2200" b="1" dirty="0"/>
              <a:t>Is there a clear partnership with a reputable institution/society/research institute, either international or local to the conference?</a:t>
            </a:r>
          </a:p>
          <a:p>
            <a:pPr marL="800100" lvl="1" indent="-342900">
              <a:buFont typeface="Arial" pitchFamily="34" charset="0"/>
              <a:buChar char="•"/>
            </a:pPr>
            <a:r>
              <a:rPr lang="en-US" sz="2200" b="1" dirty="0"/>
              <a:t>Is there a partnership with a reputable publisher or publicat</a:t>
            </a:r>
            <a:r>
              <a:rPr lang="en-US" sz="2200" dirty="0"/>
              <a:t>ion?</a:t>
            </a:r>
          </a:p>
        </p:txBody>
      </p:sp>
      <p:sp>
        <p:nvSpPr>
          <p:cNvPr id="3" name="Slide Number Placeholder 2"/>
          <p:cNvSpPr>
            <a:spLocks noGrp="1"/>
          </p:cNvSpPr>
          <p:nvPr>
            <p:ph type="sldNum" sz="quarter" idx="12"/>
          </p:nvPr>
        </p:nvSpPr>
        <p:spPr/>
        <p:txBody>
          <a:bodyPr/>
          <a:lstStyle/>
          <a:p>
            <a:fld id="{B6F15528-21DE-4FAA-801E-634DDDAF4B2B}" type="slidenum">
              <a:rPr lang="en-US" smtClean="0"/>
              <a:pPr/>
              <a:t>54</a:t>
            </a:fld>
            <a:endParaRPr lang="en-US"/>
          </a:p>
        </p:txBody>
      </p:sp>
    </p:spTree>
    <p:extLst>
      <p:ext uri="{BB962C8B-B14F-4D97-AF65-F5344CB8AC3E}">
        <p14:creationId xmlns:p14="http://schemas.microsoft.com/office/powerpoint/2010/main" val="277089992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81177" y="5253340"/>
            <a:ext cx="4482702" cy="461665"/>
          </a:xfrm>
          <a:prstGeom prst="rect">
            <a:avLst/>
          </a:prstGeom>
        </p:spPr>
        <p:txBody>
          <a:bodyPr wrap="none">
            <a:spAutoFit/>
          </a:bodyPr>
          <a:lstStyle/>
          <a:p>
            <a:r>
              <a:rPr lang="en-US" sz="2400" dirty="0"/>
              <a:t>By </a:t>
            </a:r>
            <a:r>
              <a:rPr lang="en-US" sz="2400" dirty="0" err="1"/>
              <a:t>AuthorAID</a:t>
            </a:r>
            <a:r>
              <a:rPr lang="en-US" sz="2400" dirty="0"/>
              <a:t> Team | Feb. 6, 2017 </a:t>
            </a:r>
          </a:p>
        </p:txBody>
      </p:sp>
      <p:sp>
        <p:nvSpPr>
          <p:cNvPr id="3" name="TextBox 2"/>
          <p:cNvSpPr txBox="1"/>
          <p:nvPr/>
        </p:nvSpPr>
        <p:spPr>
          <a:xfrm>
            <a:off x="419100" y="3568006"/>
            <a:ext cx="11630025" cy="1384995"/>
          </a:xfrm>
          <a:prstGeom prst="rect">
            <a:avLst/>
          </a:prstGeom>
          <a:noFill/>
        </p:spPr>
        <p:txBody>
          <a:bodyPr wrap="square" rtlCol="0">
            <a:spAutoFit/>
          </a:bodyPr>
          <a:lstStyle/>
          <a:p>
            <a:r>
              <a:rPr lang="en-US" sz="2800" dirty="0" smtClean="0"/>
              <a:t>INFORMASI SELENGKAPNYA DI  URL </a:t>
            </a:r>
          </a:p>
          <a:p>
            <a:endParaRPr lang="en-US" sz="2800" dirty="0"/>
          </a:p>
          <a:p>
            <a:r>
              <a:rPr lang="en-US" sz="2800" dirty="0">
                <a:hlinkClick r:id="rId2"/>
              </a:rPr>
              <a:t>http://www.authoraid.info/en/news/details/1156</a:t>
            </a:r>
            <a:r>
              <a:rPr lang="en-US" sz="2800" dirty="0" smtClean="0">
                <a:hlinkClick r:id="rId2"/>
              </a:rPr>
              <a:t>/</a:t>
            </a:r>
            <a:r>
              <a:rPr lang="en-US" sz="2800" dirty="0" smtClean="0"/>
              <a:t> </a:t>
            </a:r>
            <a:endParaRPr lang="en-US" sz="2800" dirty="0"/>
          </a:p>
        </p:txBody>
      </p:sp>
      <p:sp>
        <p:nvSpPr>
          <p:cNvPr id="4" name="Rectangle 3"/>
          <p:cNvSpPr/>
          <p:nvPr/>
        </p:nvSpPr>
        <p:spPr>
          <a:xfrm>
            <a:off x="523875" y="533404"/>
            <a:ext cx="11420475" cy="2062103"/>
          </a:xfrm>
          <a:prstGeom prst="rect">
            <a:avLst/>
          </a:prstGeom>
          <a:solidFill>
            <a:schemeClr val="accent2">
              <a:lumMod val="40000"/>
              <a:lumOff val="60000"/>
            </a:schemeClr>
          </a:solidFill>
        </p:spPr>
        <p:txBody>
          <a:bodyPr wrap="square">
            <a:spAutoFit/>
          </a:bodyPr>
          <a:lstStyle/>
          <a:p>
            <a:r>
              <a:rPr lang="en-US" sz="3200" b="1" dirty="0" smtClean="0"/>
              <a:t>The </a:t>
            </a:r>
            <a:r>
              <a:rPr lang="en-US" sz="3200" b="1" dirty="0"/>
              <a:t>answer to most of these questions should be ‘Yes</a:t>
            </a:r>
            <a:r>
              <a:rPr lang="en-US" sz="3200" b="1" dirty="0" smtClean="0"/>
              <a:t>’  then you are in the right way to participate in the conference( this end text slightly modified from the original in order to give more clear conclusion) </a:t>
            </a:r>
            <a:endParaRPr lang="en-US" sz="3200" b="1"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55</a:t>
            </a:fld>
            <a:endParaRPr lang="en-US"/>
          </a:p>
        </p:txBody>
      </p:sp>
    </p:spTree>
    <p:extLst>
      <p:ext uri="{BB962C8B-B14F-4D97-AF65-F5344CB8AC3E}">
        <p14:creationId xmlns:p14="http://schemas.microsoft.com/office/powerpoint/2010/main" val="36821952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56</a:t>
            </a:fld>
            <a:endParaRPr lang="en-US"/>
          </a:p>
        </p:txBody>
      </p:sp>
      <p:sp>
        <p:nvSpPr>
          <p:cNvPr id="3" name="TextBox 2"/>
          <p:cNvSpPr txBox="1"/>
          <p:nvPr/>
        </p:nvSpPr>
        <p:spPr>
          <a:xfrm>
            <a:off x="647700" y="609600"/>
            <a:ext cx="9525000" cy="707886"/>
          </a:xfrm>
          <a:prstGeom prst="rect">
            <a:avLst/>
          </a:prstGeom>
          <a:solidFill>
            <a:srgbClr val="FFFF00"/>
          </a:solidFill>
        </p:spPr>
        <p:txBody>
          <a:bodyPr wrap="square" rtlCol="0">
            <a:spAutoFit/>
          </a:bodyPr>
          <a:lstStyle/>
          <a:p>
            <a:r>
              <a:rPr lang="en-US" sz="4000" dirty="0" err="1" smtClean="0"/>
              <a:t>Kesesuaian</a:t>
            </a:r>
            <a:r>
              <a:rPr lang="en-US" sz="4000" dirty="0" smtClean="0"/>
              <a:t> </a:t>
            </a:r>
            <a:r>
              <a:rPr lang="en-US" sz="4000" dirty="0" err="1" smtClean="0"/>
              <a:t>ijasah</a:t>
            </a:r>
            <a:r>
              <a:rPr lang="en-US" sz="4000" dirty="0" smtClean="0"/>
              <a:t> </a:t>
            </a:r>
            <a:r>
              <a:rPr lang="en-US" sz="4000" dirty="0" err="1" smtClean="0"/>
              <a:t>dengan</a:t>
            </a:r>
            <a:r>
              <a:rPr lang="en-US" sz="4000" dirty="0" smtClean="0"/>
              <a:t> </a:t>
            </a:r>
            <a:r>
              <a:rPr lang="en-US" sz="4000" dirty="0" err="1" smtClean="0"/>
              <a:t>ijasah</a:t>
            </a:r>
            <a:r>
              <a:rPr lang="en-US" sz="4000" dirty="0" smtClean="0"/>
              <a:t> S3 </a:t>
            </a:r>
          </a:p>
        </p:txBody>
      </p:sp>
      <p:graphicFrame>
        <p:nvGraphicFramePr>
          <p:cNvPr id="4" name="Object 3"/>
          <p:cNvGraphicFramePr>
            <a:graphicFrameLocks noChangeAspect="1"/>
          </p:cNvGraphicFramePr>
          <p:nvPr>
            <p:extLst>
              <p:ext uri="{D42A27DB-BD31-4B8C-83A1-F6EECF244321}">
                <p14:modId xmlns:p14="http://schemas.microsoft.com/office/powerpoint/2010/main" val="1027911693"/>
              </p:ext>
            </p:extLst>
          </p:nvPr>
        </p:nvGraphicFramePr>
        <p:xfrm>
          <a:off x="380689" y="2976563"/>
          <a:ext cx="11205889" cy="2738437"/>
        </p:xfrm>
        <a:graphic>
          <a:graphicData uri="http://schemas.openxmlformats.org/presentationml/2006/ole">
            <mc:AlternateContent xmlns:mc="http://schemas.openxmlformats.org/markup-compatibility/2006">
              <mc:Choice xmlns:v="urn:schemas-microsoft-com:vml" Requires="v">
                <p:oleObj spid="_x0000_s13332" name="Document" r:id="rId3" imgW="5574365" imgH="1362265" progId="Word.Document.12">
                  <p:embed/>
                </p:oleObj>
              </mc:Choice>
              <mc:Fallback>
                <p:oleObj name="Document" r:id="rId3" imgW="5574365" imgH="1362265" progId="Word.Document.12">
                  <p:embed/>
                  <p:pic>
                    <p:nvPicPr>
                      <p:cNvPr id="0" name=""/>
                      <p:cNvPicPr/>
                      <p:nvPr/>
                    </p:nvPicPr>
                    <p:blipFill>
                      <a:blip r:embed="rId4"/>
                      <a:stretch>
                        <a:fillRect/>
                      </a:stretch>
                    </p:blipFill>
                    <p:spPr>
                      <a:xfrm>
                        <a:off x="380689" y="2976563"/>
                        <a:ext cx="11205889" cy="2738437"/>
                      </a:xfrm>
                      <a:prstGeom prst="rect">
                        <a:avLst/>
                      </a:prstGeom>
                    </p:spPr>
                  </p:pic>
                </p:oleObj>
              </mc:Fallback>
            </mc:AlternateContent>
          </a:graphicData>
        </a:graphic>
      </p:graphicFrame>
      <p:sp>
        <p:nvSpPr>
          <p:cNvPr id="5" name="Rectangle 4"/>
          <p:cNvSpPr/>
          <p:nvPr/>
        </p:nvSpPr>
        <p:spPr>
          <a:xfrm>
            <a:off x="1181100" y="2209800"/>
            <a:ext cx="4420954" cy="369332"/>
          </a:xfrm>
          <a:prstGeom prst="rect">
            <a:avLst/>
          </a:prstGeom>
        </p:spPr>
        <p:txBody>
          <a:bodyPr wrap="none">
            <a:spAutoFit/>
          </a:bodyPr>
          <a:lstStyle/>
          <a:p>
            <a:r>
              <a:rPr lang="en-US" dirty="0" smtClean="0"/>
              <a:t>UU </a:t>
            </a:r>
            <a:r>
              <a:rPr lang="en-US" dirty="0"/>
              <a:t>Guru </a:t>
            </a:r>
            <a:r>
              <a:rPr lang="en-US" dirty="0" err="1"/>
              <a:t>dan</a:t>
            </a:r>
            <a:r>
              <a:rPr lang="en-US" dirty="0"/>
              <a:t> </a:t>
            </a:r>
            <a:r>
              <a:rPr lang="en-US" dirty="0" err="1" smtClean="0"/>
              <a:t>Dosen</a:t>
            </a:r>
            <a:r>
              <a:rPr lang="en-US" dirty="0" smtClean="0"/>
              <a:t> NO 14 TAHUN 2005</a:t>
            </a:r>
            <a:endParaRPr lang="en-US" dirty="0"/>
          </a:p>
        </p:txBody>
      </p:sp>
    </p:spTree>
    <p:extLst>
      <p:ext uri="{BB962C8B-B14F-4D97-AF65-F5344CB8AC3E}">
        <p14:creationId xmlns:p14="http://schemas.microsoft.com/office/powerpoint/2010/main" val="418345607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824763155"/>
              </p:ext>
            </p:extLst>
          </p:nvPr>
        </p:nvGraphicFramePr>
        <p:xfrm>
          <a:off x="3162301" y="-517294"/>
          <a:ext cx="9220200" cy="8122920"/>
        </p:xfrm>
        <a:graphic>
          <a:graphicData uri="http://schemas.openxmlformats.org/drawingml/2006/table">
            <a:tbl>
              <a:tblPr firstRow="1" firstCol="1" bandRow="1">
                <a:tableStyleId>{5C22544A-7EE6-4342-B048-85BDC9FD1C3A}</a:tableStyleId>
              </a:tblPr>
              <a:tblGrid>
                <a:gridCol w="1731689"/>
                <a:gridCol w="491112"/>
                <a:gridCol w="594435"/>
                <a:gridCol w="556742"/>
                <a:gridCol w="600613"/>
                <a:gridCol w="2379005"/>
                <a:gridCol w="2866604"/>
              </a:tblGrid>
              <a:tr h="1143462">
                <a:tc>
                  <a:txBody>
                    <a:bodyPr/>
                    <a:lstStyle/>
                    <a:p>
                      <a:pPr marL="0" marR="0" algn="ctr">
                        <a:lnSpc>
                          <a:spcPct val="100000"/>
                        </a:lnSpc>
                        <a:spcBef>
                          <a:spcPts val="0"/>
                        </a:spcBef>
                        <a:spcAft>
                          <a:spcPts val="0"/>
                        </a:spcAft>
                      </a:pPr>
                      <a:r>
                        <a:rPr lang="id-ID" sz="1300" b="1" i="0" dirty="0">
                          <a:effectLst/>
                          <a:latin typeface="+mj-lt"/>
                          <a:ea typeface="Arial Unicode MS" panose="020B0604020202020204" pitchFamily="34" charset="-128"/>
                          <a:cs typeface="Arial Unicode MS" panose="020B0604020202020204" pitchFamily="34" charset="-128"/>
                        </a:rPr>
                        <a:t>No</a:t>
                      </a:r>
                      <a:endParaRPr lang="en-US" sz="1300" b="1" i="0" dirty="0">
                        <a:effectLst/>
                        <a:latin typeface="+mj-lt"/>
                        <a:ea typeface="Arial Unicode MS" panose="020B0604020202020204" pitchFamily="34" charset="-128"/>
                        <a:cs typeface="Arial Unicode MS" panose="020B0604020202020204" pitchFamily="34" charset="-128"/>
                      </a:endParaRPr>
                    </a:p>
                  </a:txBody>
                  <a:tcPr marL="39709" marR="39709" marT="0" marB="0" anchor="ctr">
                    <a:solidFill>
                      <a:srgbClr val="002060"/>
                    </a:solidFill>
                  </a:tcPr>
                </a:tc>
                <a:tc>
                  <a:txBody>
                    <a:bodyPr/>
                    <a:lstStyle/>
                    <a:p>
                      <a:pPr marL="0" marR="0" algn="ctr">
                        <a:lnSpc>
                          <a:spcPct val="100000"/>
                        </a:lnSpc>
                        <a:spcBef>
                          <a:spcPts val="0"/>
                        </a:spcBef>
                        <a:spcAft>
                          <a:spcPts val="0"/>
                        </a:spcAft>
                      </a:pPr>
                      <a:r>
                        <a:rPr lang="id-ID" sz="1300" b="1" i="0" dirty="0">
                          <a:effectLst/>
                          <a:latin typeface="+mj-lt"/>
                          <a:ea typeface="Arial Unicode MS" panose="020B0604020202020204" pitchFamily="34" charset="-128"/>
                          <a:cs typeface="Arial Unicode MS" panose="020B0604020202020204" pitchFamily="34" charset="-128"/>
                        </a:rPr>
                        <a:t>Bidang Ilmu  Sebelum S3</a:t>
                      </a:r>
                      <a:endParaRPr lang="en-US" sz="1300" b="1" i="0" dirty="0">
                        <a:effectLst/>
                        <a:latin typeface="+mj-lt"/>
                        <a:ea typeface="Arial Unicode MS" panose="020B0604020202020204" pitchFamily="34" charset="-128"/>
                        <a:cs typeface="Arial Unicode MS" panose="020B0604020202020204" pitchFamily="34" charset="-128"/>
                      </a:endParaRPr>
                    </a:p>
                  </a:txBody>
                  <a:tcPr marL="39709" marR="39709" marT="0" marB="0" anchor="ctr">
                    <a:solidFill>
                      <a:srgbClr val="002060"/>
                    </a:solidFill>
                  </a:tcPr>
                </a:tc>
                <a:tc>
                  <a:txBody>
                    <a:bodyPr/>
                    <a:lstStyle/>
                    <a:p>
                      <a:pPr marL="0" marR="0" algn="ctr">
                        <a:lnSpc>
                          <a:spcPct val="100000"/>
                        </a:lnSpc>
                        <a:spcBef>
                          <a:spcPts val="0"/>
                        </a:spcBef>
                        <a:spcAft>
                          <a:spcPts val="0"/>
                        </a:spcAft>
                      </a:pPr>
                      <a:r>
                        <a:rPr lang="id-ID" sz="1300" b="1" i="0" dirty="0">
                          <a:effectLst/>
                          <a:latin typeface="+mj-lt"/>
                          <a:ea typeface="Arial Unicode MS" panose="020B0604020202020204" pitchFamily="34" charset="-128"/>
                          <a:cs typeface="Arial Unicode MS" panose="020B0604020202020204" pitchFamily="34" charset="-128"/>
                        </a:rPr>
                        <a:t>Pendidikan S3</a:t>
                      </a:r>
                      <a:endParaRPr lang="en-US" sz="1300" b="1" i="0" dirty="0">
                        <a:effectLst/>
                        <a:latin typeface="+mj-lt"/>
                        <a:ea typeface="Arial Unicode MS" panose="020B0604020202020204" pitchFamily="34" charset="-128"/>
                        <a:cs typeface="Arial Unicode MS" panose="020B0604020202020204" pitchFamily="34" charset="-128"/>
                      </a:endParaRPr>
                    </a:p>
                  </a:txBody>
                  <a:tcPr marL="39709" marR="39709" marT="0" marB="0" anchor="ctr">
                    <a:solidFill>
                      <a:srgbClr val="002060"/>
                    </a:solidFill>
                  </a:tcPr>
                </a:tc>
                <a:tc>
                  <a:txBody>
                    <a:bodyPr/>
                    <a:lstStyle/>
                    <a:p>
                      <a:pPr marL="0" marR="0" algn="ctr">
                        <a:lnSpc>
                          <a:spcPct val="100000"/>
                        </a:lnSpc>
                        <a:spcBef>
                          <a:spcPts val="0"/>
                        </a:spcBef>
                        <a:spcAft>
                          <a:spcPts val="0"/>
                        </a:spcAft>
                      </a:pPr>
                      <a:r>
                        <a:rPr lang="id-ID" sz="1300" b="1" i="0" dirty="0">
                          <a:effectLst/>
                          <a:latin typeface="+mj-lt"/>
                          <a:ea typeface="Arial Unicode MS" panose="020B0604020202020204" pitchFamily="34" charset="-128"/>
                          <a:cs typeface="Arial Unicode MS" panose="020B0604020202020204" pitchFamily="34" charset="-128"/>
                        </a:rPr>
                        <a:t>Bidang Ilmu Karya Ilmiah Setelah S3</a:t>
                      </a:r>
                      <a:endParaRPr lang="en-US" sz="1300" b="1" i="0" dirty="0">
                        <a:effectLst/>
                        <a:latin typeface="+mj-lt"/>
                        <a:ea typeface="Arial Unicode MS" panose="020B0604020202020204" pitchFamily="34" charset="-128"/>
                        <a:cs typeface="Arial Unicode MS" panose="020B0604020202020204" pitchFamily="34" charset="-128"/>
                      </a:endParaRPr>
                    </a:p>
                  </a:txBody>
                  <a:tcPr marL="39709" marR="39709" marT="0" marB="0" anchor="ctr">
                    <a:solidFill>
                      <a:srgbClr val="002060"/>
                    </a:solidFill>
                  </a:tcPr>
                </a:tc>
                <a:tc>
                  <a:txBody>
                    <a:bodyPr/>
                    <a:lstStyle/>
                    <a:p>
                      <a:pPr marL="0" marR="0" algn="ctr">
                        <a:lnSpc>
                          <a:spcPct val="100000"/>
                        </a:lnSpc>
                        <a:spcBef>
                          <a:spcPts val="0"/>
                        </a:spcBef>
                        <a:spcAft>
                          <a:spcPts val="0"/>
                        </a:spcAft>
                      </a:pPr>
                      <a:r>
                        <a:rPr lang="id-ID" sz="1300" b="1" i="0" dirty="0">
                          <a:effectLst/>
                          <a:latin typeface="+mj-lt"/>
                          <a:ea typeface="Arial Unicode MS" panose="020B0604020202020204" pitchFamily="34" charset="-128"/>
                          <a:cs typeface="Arial Unicode MS" panose="020B0604020202020204" pitchFamily="34" charset="-128"/>
                        </a:rPr>
                        <a:t>Bidang Penugasan Profesor</a:t>
                      </a:r>
                      <a:endParaRPr lang="en-US" sz="1300" b="1" i="0" dirty="0">
                        <a:effectLst/>
                        <a:latin typeface="+mj-lt"/>
                        <a:ea typeface="Arial Unicode MS" panose="020B0604020202020204" pitchFamily="34" charset="-128"/>
                        <a:cs typeface="Arial Unicode MS" panose="020B0604020202020204" pitchFamily="34" charset="-128"/>
                      </a:endParaRPr>
                    </a:p>
                  </a:txBody>
                  <a:tcPr marL="39709" marR="39709" marT="0" marB="0" anchor="ctr">
                    <a:solidFill>
                      <a:srgbClr val="002060"/>
                    </a:solidFill>
                  </a:tcPr>
                </a:tc>
                <a:tc>
                  <a:txBody>
                    <a:bodyPr/>
                    <a:lstStyle/>
                    <a:p>
                      <a:pPr marL="0" marR="0" algn="ctr">
                        <a:lnSpc>
                          <a:spcPct val="100000"/>
                        </a:lnSpc>
                        <a:spcBef>
                          <a:spcPts val="0"/>
                        </a:spcBef>
                        <a:spcAft>
                          <a:spcPts val="0"/>
                        </a:spcAft>
                      </a:pPr>
                      <a:r>
                        <a:rPr lang="id-ID" sz="1300" b="1" i="0" dirty="0">
                          <a:effectLst/>
                          <a:latin typeface="+mj-lt"/>
                          <a:ea typeface="Arial Unicode MS" panose="020B0604020202020204" pitchFamily="34" charset="-128"/>
                          <a:cs typeface="Arial Unicode MS" panose="020B0604020202020204" pitchFamily="34" charset="-128"/>
                        </a:rPr>
                        <a:t>Keterangan</a:t>
                      </a:r>
                      <a:endParaRPr lang="en-US" sz="1300" b="1" i="0" dirty="0">
                        <a:effectLst/>
                        <a:latin typeface="+mj-lt"/>
                        <a:ea typeface="Arial Unicode MS" panose="020B0604020202020204" pitchFamily="34" charset="-128"/>
                        <a:cs typeface="Arial Unicode MS" panose="020B0604020202020204" pitchFamily="34" charset="-128"/>
                      </a:endParaRPr>
                    </a:p>
                  </a:txBody>
                  <a:tcPr marL="39709" marR="39709" marT="0" marB="0" anchor="ctr">
                    <a:solidFill>
                      <a:srgbClr val="002060"/>
                    </a:solidFill>
                  </a:tcPr>
                </a:tc>
                <a:tc>
                  <a:txBody>
                    <a:bodyPr/>
                    <a:lstStyle/>
                    <a:p>
                      <a:pPr marL="0" marR="0" algn="ctr">
                        <a:lnSpc>
                          <a:spcPct val="100000"/>
                        </a:lnSpc>
                        <a:spcBef>
                          <a:spcPts val="0"/>
                        </a:spcBef>
                        <a:spcAft>
                          <a:spcPts val="0"/>
                        </a:spcAft>
                      </a:pPr>
                      <a:r>
                        <a:rPr lang="id-ID" sz="1300" b="1" i="0" dirty="0">
                          <a:effectLst/>
                          <a:latin typeface="+mj-lt"/>
                          <a:ea typeface="Arial Unicode MS" panose="020B0604020202020204" pitchFamily="34" charset="-128"/>
                          <a:cs typeface="Arial Unicode MS" panose="020B0604020202020204" pitchFamily="34" charset="-128"/>
                        </a:rPr>
                        <a:t>Kesimpulan</a:t>
                      </a:r>
                      <a:endParaRPr lang="en-US" sz="1300" b="1" i="0" dirty="0">
                        <a:effectLst/>
                        <a:latin typeface="+mj-lt"/>
                        <a:ea typeface="Arial Unicode MS" panose="020B0604020202020204" pitchFamily="34" charset="-128"/>
                        <a:cs typeface="Arial Unicode MS" panose="020B0604020202020204" pitchFamily="34" charset="-128"/>
                      </a:endParaRPr>
                    </a:p>
                  </a:txBody>
                  <a:tcPr marL="39709" marR="39709" marT="0" marB="0" anchor="ctr">
                    <a:solidFill>
                      <a:srgbClr val="002060"/>
                    </a:solidFill>
                  </a:tcPr>
                </a:tc>
              </a:tr>
              <a:tr h="762308">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1</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A</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A</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A</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A</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nSpc>
                          <a:spcPct val="100000"/>
                        </a:lnSpc>
                        <a:spcBef>
                          <a:spcPts val="0"/>
                        </a:spcBef>
                        <a:spcAft>
                          <a:spcPts val="0"/>
                        </a:spcAft>
                      </a:pPr>
                      <a:r>
                        <a:rPr lang="en-US" sz="1300" b="0" i="0">
                          <a:effectLst/>
                          <a:latin typeface="+mj-lt"/>
                          <a:ea typeface="Arial Unicode MS" panose="020B0604020202020204" pitchFamily="34" charset="-128"/>
                          <a:cs typeface="Arial Unicode MS" panose="020B0604020202020204" pitchFamily="34" charset="-128"/>
                        </a:rPr>
                        <a:t>Bidang ilmu sebelum </a:t>
                      </a:r>
                      <a:r>
                        <a:rPr lang="id-ID" sz="1300" b="0" i="0">
                          <a:effectLst/>
                          <a:latin typeface="+mj-lt"/>
                          <a:ea typeface="Arial Unicode MS" panose="020B0604020202020204" pitchFamily="34" charset="-128"/>
                          <a:cs typeface="Arial Unicode MS" panose="020B0604020202020204" pitchFamily="34" charset="-128"/>
                        </a:rPr>
                        <a:t>S3 dan pendidikan </a:t>
                      </a:r>
                      <a:r>
                        <a:rPr lang="en-US" sz="1300" b="0" i="0">
                          <a:effectLst/>
                          <a:latin typeface="+mj-lt"/>
                          <a:ea typeface="Arial Unicode MS" panose="020B0604020202020204" pitchFamily="34" charset="-128"/>
                          <a:cs typeface="Arial Unicode MS" panose="020B0604020202020204" pitchFamily="34" charset="-128"/>
                        </a:rPr>
                        <a:t>S3 </a:t>
                      </a:r>
                      <a:r>
                        <a:rPr lang="id-ID" sz="1300" b="0" i="0">
                          <a:effectLst/>
                          <a:latin typeface="+mj-lt"/>
                          <a:ea typeface="Arial Unicode MS" panose="020B0604020202020204" pitchFamily="34" charset="-128"/>
                          <a:cs typeface="Arial Unicode MS" panose="020B0604020202020204" pitchFamily="34" charset="-128"/>
                        </a:rPr>
                        <a:t>sesuai dengan karya ilmiah dan </a:t>
                      </a:r>
                      <a:r>
                        <a:rPr lang="en-US" sz="1300" b="0" i="0">
                          <a:effectLst/>
                          <a:latin typeface="+mj-lt"/>
                          <a:ea typeface="Arial Unicode MS" panose="020B0604020202020204" pitchFamily="34" charset="-128"/>
                          <a:cs typeface="Arial Unicode MS" panose="020B0604020202020204" pitchFamily="34" charset="-128"/>
                        </a:rPr>
                        <a:t>bidang </a:t>
                      </a:r>
                      <a:r>
                        <a:rPr lang="id-ID" sz="1300" b="0" i="0">
                          <a:effectLst/>
                          <a:latin typeface="+mj-lt"/>
                          <a:ea typeface="Arial Unicode MS" panose="020B0604020202020204" pitchFamily="34" charset="-128"/>
                          <a:cs typeface="Arial Unicode MS" panose="020B0604020202020204" pitchFamily="34" charset="-128"/>
                        </a:rPr>
                        <a:t>ilmu </a:t>
                      </a:r>
                      <a:r>
                        <a:rPr lang="en-US" sz="1300" b="0" i="0">
                          <a:effectLst/>
                          <a:latin typeface="+mj-lt"/>
                          <a:ea typeface="Arial Unicode MS" panose="020B0604020202020204" pitchFamily="34" charset="-128"/>
                          <a:cs typeface="Arial Unicode MS" panose="020B0604020202020204" pitchFamily="34" charset="-128"/>
                        </a:rPr>
                        <a:t>penugasan </a:t>
                      </a:r>
                    </a:p>
                  </a:txBody>
                  <a:tcPr marL="39709" marR="39709" marT="0" marB="0"/>
                </a:tc>
                <a:tc>
                  <a:txBody>
                    <a:bodyPr/>
                    <a:lstStyle/>
                    <a:p>
                      <a:pPr marL="0" marR="0">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Dapat d</a:t>
                      </a:r>
                      <a:r>
                        <a:rPr lang="en-US" sz="1300" b="0" i="0">
                          <a:effectLst/>
                          <a:latin typeface="+mj-lt"/>
                          <a:ea typeface="Arial Unicode MS" panose="020B0604020202020204" pitchFamily="34" charset="-128"/>
                          <a:cs typeface="Arial Unicode MS" panose="020B0604020202020204" pitchFamily="34" charset="-128"/>
                        </a:rPr>
                        <a:t>isetujui untuk menjadi Profesor sesuai bidang ilmunya</a:t>
                      </a:r>
                    </a:p>
                  </a:txBody>
                  <a:tcPr marL="39709" marR="39709" marT="0" marB="0"/>
                </a:tc>
              </a:tr>
              <a:tr h="762308">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2</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A*</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A</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A*</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A*</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Bidang ilmu sebelum S3, karya ilmiah, dan bidang ilmu penugasan serumpun dengan pendidikan S3</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Dapat d</a:t>
                      </a:r>
                      <a:r>
                        <a:rPr lang="en-US" sz="1300" b="0" i="0" dirty="0" err="1">
                          <a:effectLst/>
                          <a:latin typeface="+mj-lt"/>
                          <a:ea typeface="Arial Unicode MS" panose="020B0604020202020204" pitchFamily="34" charset="-128"/>
                          <a:cs typeface="Arial Unicode MS" panose="020B0604020202020204" pitchFamily="34" charset="-128"/>
                        </a:rPr>
                        <a:t>isetujui</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untuk</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menjadi</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Profesor</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sesuai</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bidang</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ilmu</a:t>
                      </a:r>
                      <a:r>
                        <a:rPr lang="id-ID" sz="1300" b="0" i="0" dirty="0">
                          <a:effectLst/>
                          <a:latin typeface="+mj-lt"/>
                          <a:ea typeface="Arial Unicode MS" panose="020B0604020202020204" pitchFamily="34" charset="-128"/>
                          <a:cs typeface="Arial Unicode MS" panose="020B0604020202020204" pitchFamily="34" charset="-128"/>
                        </a:rPr>
                        <a:t> penugasan *)</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r>
              <a:tr h="952885">
                <a:tc>
                  <a:txBody>
                    <a:bodyPr/>
                    <a:lstStyle/>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3</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A</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A</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B</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A</a:t>
                      </a:r>
                      <a:endParaRPr lang="en-US" sz="1300" b="0" i="0">
                        <a:effectLst/>
                        <a:latin typeface="+mj-lt"/>
                        <a:ea typeface="Arial Unicode MS" panose="020B0604020202020204" pitchFamily="34" charset="-128"/>
                        <a:cs typeface="Arial Unicode MS" panose="020B0604020202020204" pitchFamily="34" charset="-128"/>
                      </a:endParaRPr>
                    </a:p>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 </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nSpc>
                          <a:spcPct val="100000"/>
                        </a:lnSpc>
                        <a:spcBef>
                          <a:spcPts val="0"/>
                        </a:spcBef>
                        <a:spcAft>
                          <a:spcPts val="0"/>
                        </a:spcAft>
                      </a:pPr>
                      <a:r>
                        <a:rPr lang="en-US" sz="1300" b="0" i="0">
                          <a:effectLst/>
                          <a:latin typeface="+mj-lt"/>
                          <a:ea typeface="Arial Unicode MS" panose="020B0604020202020204" pitchFamily="34" charset="-128"/>
                          <a:cs typeface="Arial Unicode MS" panose="020B0604020202020204" pitchFamily="34" charset="-128"/>
                        </a:rPr>
                        <a:t>Bidang ilmu sebelum </a:t>
                      </a:r>
                      <a:r>
                        <a:rPr lang="id-ID" sz="1300" b="0" i="0">
                          <a:effectLst/>
                          <a:latin typeface="+mj-lt"/>
                          <a:ea typeface="Arial Unicode MS" panose="020B0604020202020204" pitchFamily="34" charset="-128"/>
                          <a:cs typeface="Arial Unicode MS" panose="020B0604020202020204" pitchFamily="34" charset="-128"/>
                        </a:rPr>
                        <a:t>S3, pendidikan </a:t>
                      </a:r>
                      <a:r>
                        <a:rPr lang="en-US" sz="1300" b="0" i="0">
                          <a:effectLst/>
                          <a:latin typeface="+mj-lt"/>
                          <a:ea typeface="Arial Unicode MS" panose="020B0604020202020204" pitchFamily="34" charset="-128"/>
                          <a:cs typeface="Arial Unicode MS" panose="020B0604020202020204" pitchFamily="34" charset="-128"/>
                        </a:rPr>
                        <a:t>S3</a:t>
                      </a:r>
                      <a:r>
                        <a:rPr lang="id-ID" sz="1300" b="0" i="0">
                          <a:effectLst/>
                          <a:latin typeface="+mj-lt"/>
                          <a:ea typeface="Arial Unicode MS" panose="020B0604020202020204" pitchFamily="34" charset="-128"/>
                          <a:cs typeface="Arial Unicode MS" panose="020B0604020202020204" pitchFamily="34" charset="-128"/>
                        </a:rPr>
                        <a:t>, dan bidang ilmu penugasan sesuai, tetapi karya ilmiah tidak sesuai dengan rumpun ilmu</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nSpc>
                          <a:spcPct val="100000"/>
                        </a:lnSpc>
                        <a:spcBef>
                          <a:spcPts val="0"/>
                        </a:spcBef>
                        <a:spcAft>
                          <a:spcPts val="0"/>
                        </a:spcAft>
                      </a:pPr>
                      <a:r>
                        <a:rPr lang="en-US" sz="1300" b="0" i="0">
                          <a:effectLst/>
                          <a:latin typeface="+mj-lt"/>
                          <a:ea typeface="Arial Unicode MS" panose="020B0604020202020204" pitchFamily="34" charset="-128"/>
                          <a:cs typeface="Arial Unicode MS" panose="020B0604020202020204" pitchFamily="34" charset="-128"/>
                        </a:rPr>
                        <a:t>Ditolak untuk menjadi Profesor</a:t>
                      </a:r>
                    </a:p>
                  </a:txBody>
                  <a:tcPr marL="39709" marR="39709" marT="0" marB="0"/>
                </a:tc>
              </a:tr>
              <a:tr h="952885">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4</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A</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A</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B</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B</a:t>
                      </a:r>
                      <a:endParaRPr lang="en-US" sz="1300" b="0" i="0" dirty="0">
                        <a:effectLst/>
                        <a:latin typeface="+mj-lt"/>
                        <a:ea typeface="Arial Unicode MS" panose="020B0604020202020204" pitchFamily="34" charset="-128"/>
                        <a:cs typeface="Arial Unicode MS" panose="020B0604020202020204" pitchFamily="34" charset="-128"/>
                      </a:endParaRPr>
                    </a:p>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 </a:t>
                      </a:r>
                      <a:endParaRPr lang="en-US" sz="1300" b="0" i="0" dirty="0">
                        <a:effectLst/>
                        <a:latin typeface="+mj-lt"/>
                        <a:ea typeface="Arial Unicode MS" panose="020B0604020202020204" pitchFamily="34" charset="-128"/>
                        <a:cs typeface="Arial Unicode MS" panose="020B0604020202020204" pitchFamily="34" charset="-128"/>
                      </a:endParaRPr>
                    </a:p>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 </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nSpc>
                          <a:spcPct val="100000"/>
                        </a:lnSpc>
                        <a:spcBef>
                          <a:spcPts val="0"/>
                        </a:spcBef>
                        <a:spcAft>
                          <a:spcPts val="0"/>
                        </a:spcAft>
                      </a:pPr>
                      <a:r>
                        <a:rPr lang="en-US" sz="1300" b="0" i="0" dirty="0" err="1">
                          <a:effectLst/>
                          <a:latin typeface="+mj-lt"/>
                          <a:ea typeface="Arial Unicode MS" panose="020B0604020202020204" pitchFamily="34" charset="-128"/>
                          <a:cs typeface="Arial Unicode MS" panose="020B0604020202020204" pitchFamily="34" charset="-128"/>
                        </a:rPr>
                        <a:t>Bidang</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ilmu</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sebelum</a:t>
                      </a:r>
                      <a:r>
                        <a:rPr lang="en-US" sz="1300" b="0" i="0" dirty="0">
                          <a:effectLst/>
                          <a:latin typeface="+mj-lt"/>
                          <a:ea typeface="Arial Unicode MS" panose="020B0604020202020204" pitchFamily="34" charset="-128"/>
                          <a:cs typeface="Arial Unicode MS" panose="020B0604020202020204" pitchFamily="34" charset="-128"/>
                        </a:rPr>
                        <a:t> </a:t>
                      </a:r>
                      <a:r>
                        <a:rPr lang="id-ID" sz="1300" b="0" i="0" dirty="0">
                          <a:effectLst/>
                          <a:latin typeface="+mj-lt"/>
                          <a:ea typeface="Arial Unicode MS" panose="020B0604020202020204" pitchFamily="34" charset="-128"/>
                          <a:cs typeface="Arial Unicode MS" panose="020B0604020202020204" pitchFamily="34" charset="-128"/>
                        </a:rPr>
                        <a:t>S3 dan pendidikan </a:t>
                      </a:r>
                      <a:r>
                        <a:rPr lang="en-US" sz="1300" b="0" i="0" dirty="0">
                          <a:effectLst/>
                          <a:latin typeface="+mj-lt"/>
                          <a:ea typeface="Arial Unicode MS" panose="020B0604020202020204" pitchFamily="34" charset="-128"/>
                          <a:cs typeface="Arial Unicode MS" panose="020B0604020202020204" pitchFamily="34" charset="-128"/>
                        </a:rPr>
                        <a:t>S3 </a:t>
                      </a:r>
                      <a:r>
                        <a:rPr lang="id-ID" sz="1300" b="0" i="0" dirty="0">
                          <a:effectLst/>
                          <a:latin typeface="+mj-lt"/>
                          <a:ea typeface="Arial Unicode MS" panose="020B0604020202020204" pitchFamily="34" charset="-128"/>
                          <a:cs typeface="Arial Unicode MS" panose="020B0604020202020204" pitchFamily="34" charset="-128"/>
                        </a:rPr>
                        <a:t>sesuai, tetapi tidak sesuai dengan karya ilmiah dan </a:t>
                      </a:r>
                      <a:r>
                        <a:rPr lang="en-US" sz="1300" b="0" i="0" dirty="0" err="1">
                          <a:effectLst/>
                          <a:latin typeface="+mj-lt"/>
                          <a:ea typeface="Arial Unicode MS" panose="020B0604020202020204" pitchFamily="34" charset="-128"/>
                          <a:cs typeface="Arial Unicode MS" panose="020B0604020202020204" pitchFamily="34" charset="-128"/>
                        </a:rPr>
                        <a:t>bidang</a:t>
                      </a:r>
                      <a:r>
                        <a:rPr lang="en-US" sz="1300" b="0" i="0" dirty="0">
                          <a:effectLst/>
                          <a:latin typeface="+mj-lt"/>
                          <a:ea typeface="Arial Unicode MS" panose="020B0604020202020204" pitchFamily="34" charset="-128"/>
                          <a:cs typeface="Arial Unicode MS" panose="020B0604020202020204" pitchFamily="34" charset="-128"/>
                        </a:rPr>
                        <a:t> </a:t>
                      </a:r>
                      <a:r>
                        <a:rPr lang="id-ID" sz="1300" b="0" i="0" dirty="0">
                          <a:effectLst/>
                          <a:latin typeface="+mj-lt"/>
                          <a:ea typeface="Arial Unicode MS" panose="020B0604020202020204" pitchFamily="34" charset="-128"/>
                          <a:cs typeface="Arial Unicode MS" panose="020B0604020202020204" pitchFamily="34" charset="-128"/>
                        </a:rPr>
                        <a:t>ilmu </a:t>
                      </a:r>
                      <a:r>
                        <a:rPr lang="en-US" sz="1300" b="0" i="0" dirty="0" err="1">
                          <a:effectLst/>
                          <a:latin typeface="+mj-lt"/>
                          <a:ea typeface="Arial Unicode MS" panose="020B0604020202020204" pitchFamily="34" charset="-128"/>
                          <a:cs typeface="Arial Unicode MS" panose="020B0604020202020204" pitchFamily="34" charset="-128"/>
                        </a:rPr>
                        <a:t>penugasan</a:t>
                      </a:r>
                      <a:r>
                        <a:rPr lang="en-US" sz="1300" b="0" i="0" dirty="0">
                          <a:effectLst/>
                          <a:latin typeface="+mj-lt"/>
                          <a:ea typeface="Arial Unicode MS" panose="020B0604020202020204" pitchFamily="34" charset="-128"/>
                          <a:cs typeface="Arial Unicode MS" panose="020B0604020202020204" pitchFamily="34" charset="-128"/>
                        </a:rPr>
                        <a:t> </a:t>
                      </a:r>
                    </a:p>
                  </a:txBody>
                  <a:tcPr marL="39709" marR="39709" marT="0" marB="0"/>
                </a:tc>
                <a:tc>
                  <a:txBody>
                    <a:bodyPr/>
                    <a:lstStyle/>
                    <a:p>
                      <a:pPr marL="0" marR="0">
                        <a:lnSpc>
                          <a:spcPct val="100000"/>
                        </a:lnSpc>
                        <a:spcBef>
                          <a:spcPts val="0"/>
                        </a:spcBef>
                        <a:spcAft>
                          <a:spcPts val="0"/>
                        </a:spcAft>
                      </a:pPr>
                      <a:r>
                        <a:rPr lang="en-US" sz="1300" b="0" i="0">
                          <a:effectLst/>
                          <a:latin typeface="+mj-lt"/>
                          <a:ea typeface="Arial Unicode MS" panose="020B0604020202020204" pitchFamily="34" charset="-128"/>
                          <a:cs typeface="Arial Unicode MS" panose="020B0604020202020204" pitchFamily="34" charset="-128"/>
                        </a:rPr>
                        <a:t>Ditolak untuk menjadi Profesor</a:t>
                      </a:r>
                    </a:p>
                  </a:txBody>
                  <a:tcPr marL="39709" marR="39709" marT="0" marB="0"/>
                </a:tc>
              </a:tr>
              <a:tr h="1143462">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5</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A</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B</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B</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B</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nSpc>
                          <a:spcPct val="100000"/>
                        </a:lnSpc>
                        <a:spcBef>
                          <a:spcPts val="0"/>
                        </a:spcBef>
                        <a:spcAft>
                          <a:spcPts val="0"/>
                        </a:spcAft>
                      </a:pPr>
                      <a:r>
                        <a:rPr lang="en-US" sz="1300" b="0" i="0" dirty="0" err="1">
                          <a:effectLst/>
                          <a:latin typeface="+mj-lt"/>
                          <a:ea typeface="Arial Unicode MS" panose="020B0604020202020204" pitchFamily="34" charset="-128"/>
                          <a:cs typeface="Arial Unicode MS" panose="020B0604020202020204" pitchFamily="34" charset="-128"/>
                        </a:rPr>
                        <a:t>Bidang</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ilmu</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sebelum</a:t>
                      </a:r>
                      <a:r>
                        <a:rPr lang="en-US" sz="1300" b="0" i="0" dirty="0">
                          <a:effectLst/>
                          <a:latin typeface="+mj-lt"/>
                          <a:ea typeface="Arial Unicode MS" panose="020B0604020202020204" pitchFamily="34" charset="-128"/>
                          <a:cs typeface="Arial Unicode MS" panose="020B0604020202020204" pitchFamily="34" charset="-128"/>
                        </a:rPr>
                        <a:t> S3 </a:t>
                      </a:r>
                      <a:r>
                        <a:rPr lang="en-US" sz="1300" b="0" i="0" dirty="0" err="1">
                          <a:effectLst/>
                          <a:latin typeface="+mj-lt"/>
                          <a:ea typeface="Arial Unicode MS" panose="020B0604020202020204" pitchFamily="34" charset="-128"/>
                          <a:cs typeface="Arial Unicode MS" panose="020B0604020202020204" pitchFamily="34" charset="-128"/>
                        </a:rPr>
                        <a:t>tidak</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sesuai</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dengan</a:t>
                      </a:r>
                      <a:r>
                        <a:rPr lang="en-US" sz="1300" b="0" i="0" dirty="0">
                          <a:effectLst/>
                          <a:latin typeface="+mj-lt"/>
                          <a:ea typeface="Arial Unicode MS" panose="020B0604020202020204" pitchFamily="34" charset="-128"/>
                          <a:cs typeface="Arial Unicode MS" panose="020B0604020202020204" pitchFamily="34" charset="-128"/>
                        </a:rPr>
                        <a:t> </a:t>
                      </a:r>
                      <a:r>
                        <a:rPr lang="id-ID" sz="1300" b="0" i="0" dirty="0">
                          <a:effectLst/>
                          <a:latin typeface="+mj-lt"/>
                          <a:ea typeface="Arial Unicode MS" panose="020B0604020202020204" pitchFamily="34" charset="-128"/>
                          <a:cs typeface="Arial Unicode MS" panose="020B0604020202020204" pitchFamily="34" charset="-128"/>
                        </a:rPr>
                        <a:t>pendidikan</a:t>
                      </a:r>
                      <a:r>
                        <a:rPr lang="en-US" sz="1300" b="0" i="0" dirty="0">
                          <a:effectLst/>
                          <a:latin typeface="+mj-lt"/>
                          <a:ea typeface="Arial Unicode MS" panose="020B0604020202020204" pitchFamily="34" charset="-128"/>
                          <a:cs typeface="Arial Unicode MS" panose="020B0604020202020204" pitchFamily="34" charset="-128"/>
                        </a:rPr>
                        <a:t> S3, </a:t>
                      </a:r>
                      <a:r>
                        <a:rPr lang="en-US" sz="1300" b="0" i="0" dirty="0" err="1">
                          <a:effectLst/>
                          <a:latin typeface="+mj-lt"/>
                          <a:ea typeface="Arial Unicode MS" panose="020B0604020202020204" pitchFamily="34" charset="-128"/>
                          <a:cs typeface="Arial Unicode MS" panose="020B0604020202020204" pitchFamily="34" charset="-128"/>
                        </a:rPr>
                        <a:t>tetapi</a:t>
                      </a:r>
                      <a:r>
                        <a:rPr lang="en-US" sz="1300" b="0" i="0" dirty="0">
                          <a:effectLst/>
                          <a:latin typeface="+mj-lt"/>
                          <a:ea typeface="Arial Unicode MS" panose="020B0604020202020204" pitchFamily="34" charset="-128"/>
                          <a:cs typeface="Arial Unicode MS" panose="020B0604020202020204" pitchFamily="34" charset="-128"/>
                        </a:rPr>
                        <a:t> </a:t>
                      </a:r>
                      <a:r>
                        <a:rPr lang="id-ID" sz="1300" b="0" i="0" dirty="0">
                          <a:effectLst/>
                          <a:latin typeface="+mj-lt"/>
                          <a:ea typeface="Arial Unicode MS" panose="020B0604020202020204" pitchFamily="34" charset="-128"/>
                          <a:cs typeface="Arial Unicode MS" panose="020B0604020202020204" pitchFamily="34" charset="-128"/>
                        </a:rPr>
                        <a:t>pendidikan S3, </a:t>
                      </a:r>
                      <a:r>
                        <a:rPr lang="en-US" sz="1300" b="0" i="0" dirty="0" err="1">
                          <a:effectLst/>
                          <a:latin typeface="+mj-lt"/>
                          <a:ea typeface="Arial Unicode MS" panose="020B0604020202020204" pitchFamily="34" charset="-128"/>
                          <a:cs typeface="Arial Unicode MS" panose="020B0604020202020204" pitchFamily="34" charset="-128"/>
                        </a:rPr>
                        <a:t>karya</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ilmiah</a:t>
                      </a:r>
                      <a:r>
                        <a:rPr lang="en-US" sz="1300" b="0" i="0" dirty="0">
                          <a:effectLst/>
                          <a:latin typeface="+mj-lt"/>
                          <a:ea typeface="Arial Unicode MS" panose="020B0604020202020204" pitchFamily="34" charset="-128"/>
                          <a:cs typeface="Arial Unicode MS" panose="020B0604020202020204" pitchFamily="34" charset="-128"/>
                        </a:rPr>
                        <a:t> </a:t>
                      </a:r>
                      <a:r>
                        <a:rPr lang="id-ID" sz="1300" b="0" i="0" dirty="0">
                          <a:effectLst/>
                          <a:latin typeface="+mj-lt"/>
                          <a:ea typeface="Arial Unicode MS" panose="020B0604020202020204" pitchFamily="34" charset="-128"/>
                          <a:cs typeface="Arial Unicode MS" panose="020B0604020202020204" pitchFamily="34" charset="-128"/>
                        </a:rPr>
                        <a:t>dan </a:t>
                      </a:r>
                      <a:r>
                        <a:rPr lang="en-US" sz="1300" b="0" i="0" dirty="0" err="1">
                          <a:effectLst/>
                          <a:latin typeface="+mj-lt"/>
                          <a:ea typeface="Arial Unicode MS" panose="020B0604020202020204" pitchFamily="34" charset="-128"/>
                          <a:cs typeface="Arial Unicode MS" panose="020B0604020202020204" pitchFamily="34" charset="-128"/>
                        </a:rPr>
                        <a:t>bidang</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ilmu</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penugasan</a:t>
                      </a:r>
                      <a:r>
                        <a:rPr lang="id-ID" sz="1300" b="0" i="0" dirty="0">
                          <a:effectLst/>
                          <a:latin typeface="+mj-lt"/>
                          <a:ea typeface="Arial Unicode MS" panose="020B0604020202020204" pitchFamily="34" charset="-128"/>
                          <a:cs typeface="Arial Unicode MS" panose="020B0604020202020204" pitchFamily="34" charset="-128"/>
                        </a:rPr>
                        <a:t> sesuai </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Dapat d</a:t>
                      </a:r>
                      <a:r>
                        <a:rPr lang="en-US" sz="1300" b="0" i="0" dirty="0" err="1">
                          <a:effectLst/>
                          <a:latin typeface="+mj-lt"/>
                          <a:ea typeface="Arial Unicode MS" panose="020B0604020202020204" pitchFamily="34" charset="-128"/>
                          <a:cs typeface="Arial Unicode MS" panose="020B0604020202020204" pitchFamily="34" charset="-128"/>
                        </a:rPr>
                        <a:t>isetujui</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untuk</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menjadi</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Profesor</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sesuai</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bidang</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ilmunya</a:t>
                      </a:r>
                      <a:r>
                        <a:rPr lang="id-ID" sz="1300" b="0" i="0" dirty="0">
                          <a:effectLst/>
                          <a:latin typeface="+mj-lt"/>
                          <a:ea typeface="Arial Unicode MS" panose="020B0604020202020204" pitchFamily="34" charset="-128"/>
                          <a:cs typeface="Arial Unicode MS" panose="020B0604020202020204" pitchFamily="34" charset="-128"/>
                        </a:rPr>
                        <a:t> dengan syarat harus menambah angka kredit bidang penelitian sesuai dengan angka kredit yang tercantum dalam SK jabatan terakhir</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r>
              <a:tr h="783031">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6</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A</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B</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A</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A</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nSpc>
                          <a:spcPct val="100000"/>
                        </a:lnSpc>
                        <a:spcBef>
                          <a:spcPts val="0"/>
                        </a:spcBef>
                        <a:spcAft>
                          <a:spcPts val="0"/>
                        </a:spcAft>
                      </a:pPr>
                      <a:r>
                        <a:rPr lang="en-US" sz="1300" b="0" i="0">
                          <a:effectLst/>
                          <a:latin typeface="+mj-lt"/>
                          <a:ea typeface="Arial Unicode MS" panose="020B0604020202020204" pitchFamily="34" charset="-128"/>
                          <a:cs typeface="Arial Unicode MS" panose="020B0604020202020204" pitchFamily="34" charset="-128"/>
                        </a:rPr>
                        <a:t>Bidang ilmu sebelum S3, karya ilmiah </a:t>
                      </a:r>
                      <a:r>
                        <a:rPr lang="id-ID" sz="1300" b="0" i="0">
                          <a:effectLst/>
                          <a:latin typeface="+mj-lt"/>
                          <a:ea typeface="Arial Unicode MS" panose="020B0604020202020204" pitchFamily="34" charset="-128"/>
                          <a:cs typeface="Arial Unicode MS" panose="020B0604020202020204" pitchFamily="34" charset="-128"/>
                        </a:rPr>
                        <a:t>dan bidang ilmu penugasan </a:t>
                      </a:r>
                      <a:r>
                        <a:rPr lang="en-US" sz="1300" b="0" i="0">
                          <a:effectLst/>
                          <a:latin typeface="+mj-lt"/>
                          <a:ea typeface="Arial Unicode MS" panose="020B0604020202020204" pitchFamily="34" charset="-128"/>
                          <a:cs typeface="Arial Unicode MS" panose="020B0604020202020204" pitchFamily="34" charset="-128"/>
                        </a:rPr>
                        <a:t>tidak sesuai dengan </a:t>
                      </a:r>
                      <a:r>
                        <a:rPr lang="id-ID" sz="1300" b="0" i="0">
                          <a:effectLst/>
                          <a:latin typeface="+mj-lt"/>
                          <a:ea typeface="Arial Unicode MS" panose="020B0604020202020204" pitchFamily="34" charset="-128"/>
                          <a:cs typeface="Arial Unicode MS" panose="020B0604020202020204" pitchFamily="34" charset="-128"/>
                        </a:rPr>
                        <a:t>pendidikan</a:t>
                      </a:r>
                      <a:r>
                        <a:rPr lang="en-US" sz="1300" b="0" i="0">
                          <a:effectLst/>
                          <a:latin typeface="+mj-lt"/>
                          <a:ea typeface="Arial Unicode MS" panose="020B0604020202020204" pitchFamily="34" charset="-128"/>
                          <a:cs typeface="Arial Unicode MS" panose="020B0604020202020204" pitchFamily="34" charset="-128"/>
                        </a:rPr>
                        <a:t> S3</a:t>
                      </a:r>
                    </a:p>
                  </a:txBody>
                  <a:tcPr marL="39709" marR="39709" marT="0" marB="0"/>
                </a:tc>
                <a:tc>
                  <a:txBody>
                    <a:bodyPr/>
                    <a:lstStyle/>
                    <a:p>
                      <a:pPr marL="0" marR="0">
                        <a:lnSpc>
                          <a:spcPct val="100000"/>
                        </a:lnSpc>
                        <a:spcBef>
                          <a:spcPts val="0"/>
                        </a:spcBef>
                        <a:spcAft>
                          <a:spcPts val="0"/>
                        </a:spcAft>
                      </a:pPr>
                      <a:r>
                        <a:rPr lang="en-US" sz="1300" b="0" i="0" dirty="0" err="1">
                          <a:effectLst/>
                          <a:latin typeface="+mj-lt"/>
                          <a:ea typeface="Arial Unicode MS" panose="020B0604020202020204" pitchFamily="34" charset="-128"/>
                          <a:cs typeface="Arial Unicode MS" panose="020B0604020202020204" pitchFamily="34" charset="-128"/>
                        </a:rPr>
                        <a:t>Ditolak</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untuk</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menjadi</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Profesor</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r>
              <a:tr h="952885">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7</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A</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B</a:t>
                      </a:r>
                      <a:endParaRPr lang="en-US" sz="1300" b="0" i="0">
                        <a:effectLst/>
                        <a:latin typeface="+mj-lt"/>
                        <a:ea typeface="Arial Unicode MS" panose="020B0604020202020204" pitchFamily="34" charset="-128"/>
                        <a:cs typeface="Arial Unicode MS" panose="020B0604020202020204" pitchFamily="34" charset="-128"/>
                      </a:endParaRPr>
                    </a:p>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 </a:t>
                      </a:r>
                      <a:endParaRPr lang="en-US" sz="1300" b="0" i="0">
                        <a:effectLst/>
                        <a:latin typeface="+mj-lt"/>
                        <a:ea typeface="Arial Unicode MS" panose="020B0604020202020204" pitchFamily="34" charset="-128"/>
                        <a:cs typeface="Arial Unicode MS" panose="020B0604020202020204" pitchFamily="34" charset="-128"/>
                      </a:endParaRPr>
                    </a:p>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 </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a:effectLst/>
                          <a:latin typeface="+mj-lt"/>
                          <a:ea typeface="Arial Unicode MS" panose="020B0604020202020204" pitchFamily="34" charset="-128"/>
                          <a:cs typeface="Arial Unicode MS" panose="020B0604020202020204" pitchFamily="34" charset="-128"/>
                        </a:rPr>
                        <a:t>C</a:t>
                      </a:r>
                      <a:endParaRPr lang="en-US" sz="1300" b="0" i="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gn="ctr">
                        <a:lnSpc>
                          <a:spcPct val="100000"/>
                        </a:lnSpc>
                        <a:spcBef>
                          <a:spcPts val="0"/>
                        </a:spcBef>
                        <a:spcAft>
                          <a:spcPts val="0"/>
                        </a:spcAft>
                      </a:pPr>
                      <a:r>
                        <a:rPr lang="id-ID" sz="1300" b="0" i="0" dirty="0">
                          <a:effectLst/>
                          <a:latin typeface="+mj-lt"/>
                          <a:ea typeface="Arial Unicode MS" panose="020B0604020202020204" pitchFamily="34" charset="-128"/>
                          <a:cs typeface="Arial Unicode MS" panose="020B0604020202020204" pitchFamily="34" charset="-128"/>
                        </a:rPr>
                        <a:t>A atau B atau C</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c>
                  <a:txBody>
                    <a:bodyPr/>
                    <a:lstStyle/>
                    <a:p>
                      <a:pPr marL="0" marR="0">
                        <a:lnSpc>
                          <a:spcPct val="100000"/>
                        </a:lnSpc>
                        <a:spcBef>
                          <a:spcPts val="0"/>
                        </a:spcBef>
                        <a:spcAft>
                          <a:spcPts val="0"/>
                        </a:spcAft>
                      </a:pPr>
                      <a:r>
                        <a:rPr lang="en-US" sz="1300" b="0" i="0" dirty="0" err="1">
                          <a:effectLst/>
                          <a:latin typeface="+mj-lt"/>
                          <a:ea typeface="Arial Unicode MS" panose="020B0604020202020204" pitchFamily="34" charset="-128"/>
                          <a:cs typeface="Arial Unicode MS" panose="020B0604020202020204" pitchFamily="34" charset="-128"/>
                        </a:rPr>
                        <a:t>Bidang</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ilmu</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sebelum</a:t>
                      </a:r>
                      <a:r>
                        <a:rPr lang="en-US" sz="1300" b="0" i="0" dirty="0">
                          <a:effectLst/>
                          <a:latin typeface="+mj-lt"/>
                          <a:ea typeface="Arial Unicode MS" panose="020B0604020202020204" pitchFamily="34" charset="-128"/>
                          <a:cs typeface="Arial Unicode MS" panose="020B0604020202020204" pitchFamily="34" charset="-128"/>
                        </a:rPr>
                        <a:t> S3, </a:t>
                      </a:r>
                      <a:r>
                        <a:rPr lang="en-US" sz="1300" b="0" i="0" dirty="0" err="1">
                          <a:effectLst/>
                          <a:latin typeface="+mj-lt"/>
                          <a:ea typeface="Arial Unicode MS" panose="020B0604020202020204" pitchFamily="34" charset="-128"/>
                          <a:cs typeface="Arial Unicode MS" panose="020B0604020202020204" pitchFamily="34" charset="-128"/>
                        </a:rPr>
                        <a:t>tidak</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sesuai</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dengan</a:t>
                      </a:r>
                      <a:r>
                        <a:rPr lang="en-US" sz="1300" b="0" i="0" dirty="0">
                          <a:effectLst/>
                          <a:latin typeface="+mj-lt"/>
                          <a:ea typeface="Arial Unicode MS" panose="020B0604020202020204" pitchFamily="34" charset="-128"/>
                          <a:cs typeface="Arial Unicode MS" panose="020B0604020202020204" pitchFamily="34" charset="-128"/>
                        </a:rPr>
                        <a:t> </a:t>
                      </a:r>
                      <a:r>
                        <a:rPr lang="id-ID" sz="1300" b="0" i="0" dirty="0">
                          <a:effectLst/>
                          <a:latin typeface="+mj-lt"/>
                          <a:ea typeface="Arial Unicode MS" panose="020B0604020202020204" pitchFamily="34" charset="-128"/>
                          <a:cs typeface="Arial Unicode MS" panose="020B0604020202020204" pitchFamily="34" charset="-128"/>
                        </a:rPr>
                        <a:t>pendidikan</a:t>
                      </a:r>
                      <a:r>
                        <a:rPr lang="en-US" sz="1300" b="0" i="0" dirty="0">
                          <a:effectLst/>
                          <a:latin typeface="+mj-lt"/>
                          <a:ea typeface="Arial Unicode MS" panose="020B0604020202020204" pitchFamily="34" charset="-128"/>
                          <a:cs typeface="Arial Unicode MS" panose="020B0604020202020204" pitchFamily="34" charset="-128"/>
                        </a:rPr>
                        <a:t> S3, </a:t>
                      </a:r>
                      <a:r>
                        <a:rPr lang="en-US" sz="1300" b="0" i="0" dirty="0" err="1">
                          <a:effectLst/>
                          <a:latin typeface="+mj-lt"/>
                          <a:ea typeface="Arial Unicode MS" panose="020B0604020202020204" pitchFamily="34" charset="-128"/>
                          <a:cs typeface="Arial Unicode MS" panose="020B0604020202020204" pitchFamily="34" charset="-128"/>
                        </a:rPr>
                        <a:t>karya</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ilmiah</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juga</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tidak</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sesuai</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bidang</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ilmu</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penugasan</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usulan</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Profesor</a:t>
                      </a:r>
                      <a:r>
                        <a:rPr lang="en-US" sz="1300" b="0" i="0" dirty="0">
                          <a:effectLst/>
                          <a:latin typeface="+mj-lt"/>
                          <a:ea typeface="Arial Unicode MS" panose="020B0604020202020204" pitchFamily="34" charset="-128"/>
                          <a:cs typeface="Arial Unicode MS" panose="020B0604020202020204" pitchFamily="34" charset="-128"/>
                        </a:rPr>
                        <a:t> </a:t>
                      </a:r>
                    </a:p>
                  </a:txBody>
                  <a:tcPr marL="39709" marR="39709" marT="0" marB="0"/>
                </a:tc>
                <a:tc>
                  <a:txBody>
                    <a:bodyPr/>
                    <a:lstStyle/>
                    <a:p>
                      <a:pPr marL="0" marR="0">
                        <a:lnSpc>
                          <a:spcPct val="100000"/>
                        </a:lnSpc>
                        <a:spcBef>
                          <a:spcPts val="0"/>
                        </a:spcBef>
                        <a:spcAft>
                          <a:spcPts val="0"/>
                        </a:spcAft>
                      </a:pPr>
                      <a:r>
                        <a:rPr lang="en-US" sz="1300" b="0" i="0" dirty="0" err="1">
                          <a:effectLst/>
                          <a:latin typeface="+mj-lt"/>
                          <a:ea typeface="Arial Unicode MS" panose="020B0604020202020204" pitchFamily="34" charset="-128"/>
                          <a:cs typeface="Arial Unicode MS" panose="020B0604020202020204" pitchFamily="34" charset="-128"/>
                        </a:rPr>
                        <a:t>Ditolak</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untuk</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menjadi</a:t>
                      </a:r>
                      <a:r>
                        <a:rPr lang="en-US" sz="1300" b="0" i="0" dirty="0">
                          <a:effectLst/>
                          <a:latin typeface="+mj-lt"/>
                          <a:ea typeface="Arial Unicode MS" panose="020B0604020202020204" pitchFamily="34" charset="-128"/>
                          <a:cs typeface="Arial Unicode MS" panose="020B0604020202020204" pitchFamily="34" charset="-128"/>
                        </a:rPr>
                        <a:t> </a:t>
                      </a:r>
                      <a:r>
                        <a:rPr lang="en-US" sz="1300" b="0" i="0" dirty="0" err="1">
                          <a:effectLst/>
                          <a:latin typeface="+mj-lt"/>
                          <a:ea typeface="Arial Unicode MS" panose="020B0604020202020204" pitchFamily="34" charset="-128"/>
                          <a:cs typeface="Arial Unicode MS" panose="020B0604020202020204" pitchFamily="34" charset="-128"/>
                        </a:rPr>
                        <a:t>Profesor</a:t>
                      </a:r>
                      <a:endParaRPr lang="en-US" sz="1300" b="0" i="0" dirty="0">
                        <a:effectLst/>
                        <a:latin typeface="+mj-lt"/>
                        <a:ea typeface="Arial Unicode MS" panose="020B0604020202020204" pitchFamily="34" charset="-128"/>
                        <a:cs typeface="Arial Unicode MS" panose="020B0604020202020204" pitchFamily="34" charset="-128"/>
                      </a:endParaRPr>
                    </a:p>
                  </a:txBody>
                  <a:tcPr marL="39709" marR="39709" marT="0" marB="0"/>
                </a:tc>
              </a:tr>
            </a:tbl>
          </a:graphicData>
        </a:graphic>
      </p:graphicFrame>
      <p:sp>
        <p:nvSpPr>
          <p:cNvPr id="7" name="Title 1"/>
          <p:cNvSpPr txBox="1">
            <a:spLocks noGrp="1"/>
          </p:cNvSpPr>
          <p:nvPr>
            <p:ph type="title"/>
          </p:nvPr>
        </p:nvSpPr>
        <p:spPr bwMode="auto">
          <a:xfrm>
            <a:off x="2" y="762000"/>
            <a:ext cx="293369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fontScale="90000"/>
          </a:bodyPr>
          <a:lstStyle>
            <a:lvl1pPr algn="l" defTabSz="914400" rtl="0" eaLnBrk="1" latinLnBrk="0" hangingPunct="1">
              <a:lnSpc>
                <a:spcPct val="95000"/>
              </a:lnSpc>
              <a:spcBef>
                <a:spcPct val="0"/>
              </a:spcBef>
              <a:buNone/>
              <a:defRPr sz="3000" kern="1200">
                <a:solidFill>
                  <a:schemeClr val="tx1"/>
                </a:solidFill>
                <a:latin typeface="Lucida Sans Unicode" panose="020B0602030504020204" pitchFamily="34" charset="0"/>
                <a:ea typeface="+mj-ea"/>
                <a:cs typeface="+mj-cs"/>
              </a:defRPr>
            </a:lvl1pPr>
            <a:lvl2pPr marL="742950" indent="-285750">
              <a:defRPr>
                <a:solidFill>
                  <a:schemeClr val="tx1"/>
                </a:solidFill>
                <a:latin typeface="Lucida Sans Unicode" panose="020B0602030504020204" pitchFamily="34" charset="0"/>
              </a:defRPr>
            </a:lvl2pPr>
            <a:lvl3pPr marL="1143000" indent="-228600">
              <a:defRPr>
                <a:solidFill>
                  <a:schemeClr val="tx1"/>
                </a:solidFill>
                <a:latin typeface="Lucida Sans Unicode" panose="020B0602030504020204" pitchFamily="34" charset="0"/>
              </a:defRPr>
            </a:lvl3pPr>
            <a:lvl4pPr marL="1600200" indent="-228600">
              <a:defRPr>
                <a:solidFill>
                  <a:schemeClr val="tx1"/>
                </a:solidFill>
                <a:latin typeface="Lucida Sans Unicode" panose="020B0602030504020204" pitchFamily="34" charset="0"/>
              </a:defRPr>
            </a:lvl4pPr>
            <a:lvl5pPr marL="2057400" indent="-228600">
              <a:defRPr>
                <a:solidFill>
                  <a:schemeClr val="tx1"/>
                </a:solidFill>
                <a:latin typeface="Lucida Sans Unicode" panose="020B0602030504020204" pitchFamily="34" charset="0"/>
              </a:defRPr>
            </a:lvl5pPr>
            <a:lvl6pPr marL="2514600" indent="-228600" fontAlgn="base">
              <a:spcBef>
                <a:spcPct val="0"/>
              </a:spcBef>
              <a:spcAft>
                <a:spcPct val="0"/>
              </a:spcAft>
              <a:defRPr>
                <a:solidFill>
                  <a:schemeClr val="tx1"/>
                </a:solidFill>
                <a:latin typeface="Lucida Sans Unicode" panose="020B0602030504020204" pitchFamily="34" charset="0"/>
              </a:defRPr>
            </a:lvl6pPr>
            <a:lvl7pPr marL="2971800" indent="-228600" fontAlgn="base">
              <a:spcBef>
                <a:spcPct val="0"/>
              </a:spcBef>
              <a:spcAft>
                <a:spcPct val="0"/>
              </a:spcAft>
              <a:defRPr>
                <a:solidFill>
                  <a:schemeClr val="tx1"/>
                </a:solidFill>
                <a:latin typeface="Lucida Sans Unicode" panose="020B0602030504020204" pitchFamily="34" charset="0"/>
              </a:defRPr>
            </a:lvl7pPr>
            <a:lvl8pPr marL="3429000" indent="-228600" fontAlgn="base">
              <a:spcBef>
                <a:spcPct val="0"/>
              </a:spcBef>
              <a:spcAft>
                <a:spcPct val="0"/>
              </a:spcAft>
              <a:defRPr>
                <a:solidFill>
                  <a:schemeClr val="tx1"/>
                </a:solidFill>
                <a:latin typeface="Lucida Sans Unicode" panose="020B0602030504020204" pitchFamily="34" charset="0"/>
              </a:defRPr>
            </a:lvl8pPr>
            <a:lvl9pPr marL="3886200" indent="-228600" fontAlgn="base">
              <a:spcBef>
                <a:spcPct val="0"/>
              </a:spcBef>
              <a:spcAft>
                <a:spcPct val="0"/>
              </a:spcAft>
              <a:defRPr>
                <a:solidFill>
                  <a:schemeClr val="tx1"/>
                </a:solidFill>
                <a:latin typeface="Lucida Sans Unicode" panose="020B0602030504020204" pitchFamily="34" charset="0"/>
              </a:defRPr>
            </a:lvl9pPr>
          </a:lstStyle>
          <a:p>
            <a:pPr algn="r">
              <a:defRPr/>
            </a:pPr>
            <a:r>
              <a:rPr lang="en-US" altLang="en-US" sz="3200" b="1" dirty="0" smtClean="0">
                <a:effectLst>
                  <a:outerShdw blurRad="38100" dist="38100" dir="2700000" algn="tl">
                    <a:srgbClr val="000000">
                      <a:alpha val="43137"/>
                    </a:srgbClr>
                  </a:outerShdw>
                </a:effectLst>
                <a:latin typeface="+mj-lt"/>
              </a:rPr>
              <a:t>KESESUAIAN</a:t>
            </a:r>
            <a:br>
              <a:rPr lang="en-US" altLang="en-US" sz="3200" b="1" dirty="0" smtClean="0">
                <a:effectLst>
                  <a:outerShdw blurRad="38100" dist="38100" dir="2700000" algn="tl">
                    <a:srgbClr val="000000">
                      <a:alpha val="43137"/>
                    </a:srgbClr>
                  </a:outerShdw>
                </a:effectLst>
                <a:latin typeface="+mj-lt"/>
              </a:rPr>
            </a:br>
            <a:r>
              <a:rPr lang="en-US" altLang="en-US" sz="3200" b="1" dirty="0" smtClean="0">
                <a:effectLst>
                  <a:outerShdw blurRad="38100" dist="38100" dir="2700000" algn="tl">
                    <a:srgbClr val="000000">
                      <a:alpha val="43137"/>
                    </a:srgbClr>
                  </a:outerShdw>
                </a:effectLst>
                <a:latin typeface="+mj-lt"/>
              </a:rPr>
              <a:t>DENGAN PENDIDIKAN S3</a:t>
            </a:r>
            <a:endParaRPr lang="en-US" altLang="en-US" sz="3200" b="1" dirty="0">
              <a:effectLst>
                <a:outerShdw blurRad="38100" dist="38100" dir="2700000" algn="tl">
                  <a:srgbClr val="000000">
                    <a:alpha val="43137"/>
                  </a:srgbClr>
                </a:outerShdw>
              </a:effectLst>
              <a:latin typeface="+mj-lt"/>
            </a:endParaRPr>
          </a:p>
        </p:txBody>
      </p:sp>
      <p:sp>
        <p:nvSpPr>
          <p:cNvPr id="4" name="Curved Right Arrow 3"/>
          <p:cNvSpPr/>
          <p:nvPr/>
        </p:nvSpPr>
        <p:spPr>
          <a:xfrm rot="19735825">
            <a:off x="747629" y="2504215"/>
            <a:ext cx="1941713" cy="293053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Slide Number Placeholder 1"/>
          <p:cNvSpPr>
            <a:spLocks noGrp="1"/>
          </p:cNvSpPr>
          <p:nvPr>
            <p:ph type="sldNum" sz="quarter" idx="12"/>
          </p:nvPr>
        </p:nvSpPr>
        <p:spPr/>
        <p:txBody>
          <a:bodyPr/>
          <a:lstStyle/>
          <a:p>
            <a:fld id="{BD266BE7-899D-4075-917F-DBDE33B6B692}" type="slidenum">
              <a:rPr lang="en-US" smtClean="0"/>
              <a:pPr/>
              <a:t>57</a:t>
            </a:fld>
            <a:endParaRPr lang="en-US"/>
          </a:p>
        </p:txBody>
      </p:sp>
    </p:spTree>
    <p:extLst>
      <p:ext uri="{BB962C8B-B14F-4D97-AF65-F5344CB8AC3E}">
        <p14:creationId xmlns:p14="http://schemas.microsoft.com/office/powerpoint/2010/main" val="3160442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58</a:t>
            </a:fld>
            <a:endParaRPr lang="en-US"/>
          </a:p>
        </p:txBody>
      </p:sp>
      <p:sp>
        <p:nvSpPr>
          <p:cNvPr id="3" name="TextBox 2"/>
          <p:cNvSpPr txBox="1"/>
          <p:nvPr/>
        </p:nvSpPr>
        <p:spPr>
          <a:xfrm>
            <a:off x="495300" y="762000"/>
            <a:ext cx="11811000" cy="707886"/>
          </a:xfrm>
          <a:prstGeom prst="rect">
            <a:avLst/>
          </a:prstGeom>
          <a:solidFill>
            <a:srgbClr val="FFFF00"/>
          </a:solidFill>
        </p:spPr>
        <p:txBody>
          <a:bodyPr wrap="square" rtlCol="0">
            <a:spAutoFit/>
          </a:bodyPr>
          <a:lstStyle/>
          <a:p>
            <a:r>
              <a:rPr lang="en-US" sz="4000" b="1" dirty="0" err="1" smtClean="0"/>
              <a:t>Beberapa</a:t>
            </a:r>
            <a:r>
              <a:rPr lang="en-US" sz="4000" b="1" dirty="0" smtClean="0"/>
              <a:t> </a:t>
            </a:r>
            <a:r>
              <a:rPr lang="en-US" sz="4000" b="1" dirty="0" err="1" smtClean="0"/>
              <a:t>kelengkapan</a:t>
            </a:r>
            <a:r>
              <a:rPr lang="en-US" sz="4000" b="1" dirty="0" smtClean="0"/>
              <a:t> yang </a:t>
            </a:r>
            <a:r>
              <a:rPr lang="en-US" sz="4000" b="1" dirty="0" err="1" smtClean="0"/>
              <a:t>sering</a:t>
            </a:r>
            <a:r>
              <a:rPr lang="en-US" sz="4000" b="1" dirty="0" smtClean="0"/>
              <a:t> </a:t>
            </a:r>
            <a:r>
              <a:rPr lang="en-US" sz="4000" b="1" dirty="0" err="1" smtClean="0"/>
              <a:t>dilupakan</a:t>
            </a:r>
            <a:r>
              <a:rPr lang="en-US" sz="4000" b="1" dirty="0" smtClean="0"/>
              <a:t> :</a:t>
            </a:r>
            <a:endParaRPr lang="en-US" sz="4000" b="1" dirty="0"/>
          </a:p>
        </p:txBody>
      </p:sp>
      <p:sp>
        <p:nvSpPr>
          <p:cNvPr id="4" name="TextBox 3"/>
          <p:cNvSpPr txBox="1"/>
          <p:nvPr/>
        </p:nvSpPr>
        <p:spPr>
          <a:xfrm>
            <a:off x="495300" y="2057400"/>
            <a:ext cx="11049000" cy="954107"/>
          </a:xfrm>
          <a:prstGeom prst="rect">
            <a:avLst/>
          </a:prstGeom>
          <a:solidFill>
            <a:srgbClr val="92D050"/>
          </a:solidFill>
        </p:spPr>
        <p:txBody>
          <a:bodyPr wrap="square" rtlCol="0">
            <a:spAutoFit/>
          </a:bodyPr>
          <a:lstStyle/>
          <a:p>
            <a:pPr marL="285750" indent="-285750">
              <a:buFont typeface="Wingdings" pitchFamily="2" charset="2"/>
              <a:buChar char="q"/>
            </a:pPr>
            <a:r>
              <a:rPr lang="en-US" sz="2800" b="1" dirty="0" smtClean="0"/>
              <a:t> SE no 1862/E4/2015 </a:t>
            </a:r>
            <a:r>
              <a:rPr lang="en-US" sz="2800" b="1" dirty="0" err="1" smtClean="0"/>
              <a:t>tanggal</a:t>
            </a:r>
            <a:r>
              <a:rPr lang="en-US" sz="2800" b="1" dirty="0" smtClean="0"/>
              <a:t> 01 </a:t>
            </a:r>
            <a:r>
              <a:rPr lang="en-US" sz="2800" b="1" dirty="0" err="1" smtClean="0"/>
              <a:t>Oktober</a:t>
            </a:r>
            <a:r>
              <a:rPr lang="en-US" sz="2800" b="1" dirty="0" smtClean="0"/>
              <a:t> 2015, </a:t>
            </a:r>
            <a:r>
              <a:rPr lang="en-US" sz="2800" b="1" dirty="0" err="1" smtClean="0"/>
              <a:t>hal</a:t>
            </a:r>
            <a:r>
              <a:rPr lang="en-US" sz="2800" b="1" dirty="0" smtClean="0"/>
              <a:t> </a:t>
            </a:r>
            <a:r>
              <a:rPr lang="en-US" sz="2800" b="1" dirty="0" err="1" smtClean="0"/>
              <a:t>edaran</a:t>
            </a:r>
            <a:r>
              <a:rPr lang="en-US" sz="2800" b="1" dirty="0" smtClean="0"/>
              <a:t> </a:t>
            </a:r>
            <a:r>
              <a:rPr lang="en-US" sz="2800" b="1" dirty="0" err="1" smtClean="0"/>
              <a:t>penilaian</a:t>
            </a:r>
            <a:r>
              <a:rPr lang="en-US" sz="2800" b="1" dirty="0" smtClean="0"/>
              <a:t> </a:t>
            </a:r>
            <a:r>
              <a:rPr lang="en-US" sz="2800" b="1" dirty="0" err="1" smtClean="0"/>
              <a:t>ak</a:t>
            </a:r>
            <a:r>
              <a:rPr lang="en-US" sz="2800" b="1" dirty="0" smtClean="0"/>
              <a:t> </a:t>
            </a:r>
            <a:r>
              <a:rPr lang="en-US" sz="2800" b="1" dirty="0" err="1" smtClean="0"/>
              <a:t>Dosen</a:t>
            </a:r>
            <a:endParaRPr lang="en-US" sz="2800" b="1" dirty="0"/>
          </a:p>
        </p:txBody>
      </p:sp>
      <p:sp>
        <p:nvSpPr>
          <p:cNvPr id="5" name="TextBox 4"/>
          <p:cNvSpPr txBox="1"/>
          <p:nvPr/>
        </p:nvSpPr>
        <p:spPr>
          <a:xfrm>
            <a:off x="1638300" y="3124200"/>
            <a:ext cx="9906000" cy="3539430"/>
          </a:xfrm>
          <a:prstGeom prst="rect">
            <a:avLst/>
          </a:prstGeom>
          <a:noFill/>
        </p:spPr>
        <p:txBody>
          <a:bodyPr wrap="square" rtlCol="0">
            <a:spAutoFit/>
          </a:bodyPr>
          <a:lstStyle/>
          <a:p>
            <a:pPr marL="457200" indent="-457200">
              <a:buFont typeface="Wingdings" pitchFamily="2" charset="2"/>
              <a:buChar char="v"/>
            </a:pPr>
            <a:r>
              <a:rPr lang="en-US" sz="2800" dirty="0" err="1" smtClean="0"/>
              <a:t>Karya</a:t>
            </a:r>
            <a:r>
              <a:rPr lang="en-US" sz="2800" dirty="0" smtClean="0"/>
              <a:t> </a:t>
            </a:r>
            <a:r>
              <a:rPr lang="en-US" sz="2800" dirty="0" err="1" smtClean="0"/>
              <a:t>ilmiah</a:t>
            </a:r>
            <a:r>
              <a:rPr lang="en-US" sz="2800" dirty="0" smtClean="0"/>
              <a:t> di </a:t>
            </a:r>
            <a:r>
              <a:rPr lang="en-US" sz="2800" dirty="0" err="1" smtClean="0"/>
              <a:t>jurnal</a:t>
            </a:r>
            <a:r>
              <a:rPr lang="en-US" sz="2800" dirty="0" smtClean="0"/>
              <a:t> </a:t>
            </a:r>
            <a:r>
              <a:rPr lang="en-US" sz="2800" dirty="0" err="1" smtClean="0"/>
              <a:t>mulai</a:t>
            </a:r>
            <a:r>
              <a:rPr lang="en-US" sz="2800" dirty="0" smtClean="0"/>
              <a:t> </a:t>
            </a:r>
            <a:r>
              <a:rPr lang="en-US" sz="2800" dirty="0" err="1" smtClean="0"/>
              <a:t>Januari</a:t>
            </a:r>
            <a:r>
              <a:rPr lang="en-US" sz="2800" dirty="0" smtClean="0"/>
              <a:t> 2012 </a:t>
            </a:r>
            <a:r>
              <a:rPr lang="en-US" sz="2800" dirty="0" err="1" smtClean="0"/>
              <a:t>harus</a:t>
            </a:r>
            <a:r>
              <a:rPr lang="en-US" sz="2800" dirty="0" smtClean="0"/>
              <a:t> </a:t>
            </a:r>
            <a:r>
              <a:rPr lang="en-US" sz="2800" dirty="0" err="1" smtClean="0"/>
              <a:t>bisa</a:t>
            </a:r>
            <a:r>
              <a:rPr lang="en-US" sz="2800" dirty="0" smtClean="0"/>
              <a:t> </a:t>
            </a:r>
            <a:r>
              <a:rPr lang="en-US" sz="2800" dirty="0" err="1" smtClean="0"/>
              <a:t>ditemukan</a:t>
            </a:r>
            <a:r>
              <a:rPr lang="en-US" sz="2800" dirty="0" smtClean="0"/>
              <a:t> di </a:t>
            </a:r>
            <a:r>
              <a:rPr lang="en-US" sz="2800" dirty="0" err="1" smtClean="0"/>
              <a:t>laman</a:t>
            </a:r>
            <a:r>
              <a:rPr lang="en-US" sz="2800" dirty="0" smtClean="0"/>
              <a:t> </a:t>
            </a:r>
            <a:r>
              <a:rPr lang="en-US" sz="2800" dirty="0" err="1" smtClean="0"/>
              <a:t>jurnal</a:t>
            </a:r>
            <a:endParaRPr lang="en-US" sz="2800" dirty="0" smtClean="0"/>
          </a:p>
          <a:p>
            <a:pPr marL="457200" indent="-457200">
              <a:buFont typeface="Wingdings" pitchFamily="2" charset="2"/>
              <a:buChar char="v"/>
            </a:pPr>
            <a:endParaRPr lang="en-US" sz="2800" dirty="0"/>
          </a:p>
          <a:p>
            <a:pPr marL="457200" indent="-457200">
              <a:buFont typeface="Wingdings" pitchFamily="2" charset="2"/>
              <a:buChar char="v"/>
            </a:pPr>
            <a:r>
              <a:rPr lang="en-US" sz="2800" dirty="0" err="1" smtClean="0"/>
              <a:t>Karya</a:t>
            </a:r>
            <a:r>
              <a:rPr lang="en-US" sz="2800" dirty="0" smtClean="0"/>
              <a:t> </a:t>
            </a:r>
            <a:r>
              <a:rPr lang="en-US" sz="2800" dirty="0" err="1" smtClean="0"/>
              <a:t>ilmiah</a:t>
            </a:r>
            <a:r>
              <a:rPr lang="en-US" sz="2800" dirty="0" smtClean="0"/>
              <a:t> di seminar </a:t>
            </a:r>
            <a:r>
              <a:rPr lang="en-US" sz="2800" dirty="0" err="1" smtClean="0"/>
              <a:t>mulai</a:t>
            </a:r>
            <a:r>
              <a:rPr lang="en-US" sz="2800" dirty="0" smtClean="0"/>
              <a:t> </a:t>
            </a:r>
            <a:r>
              <a:rPr lang="en-US" sz="2800" dirty="0" err="1" smtClean="0"/>
              <a:t>Januari</a:t>
            </a:r>
            <a:r>
              <a:rPr lang="en-US" sz="2800" dirty="0" smtClean="0"/>
              <a:t> 2016 </a:t>
            </a:r>
            <a:r>
              <a:rPr lang="en-US" sz="2800" dirty="0" err="1" smtClean="0"/>
              <a:t>harus</a:t>
            </a:r>
            <a:r>
              <a:rPr lang="en-US" sz="2800" dirty="0" smtClean="0"/>
              <a:t> </a:t>
            </a:r>
            <a:r>
              <a:rPr lang="en-US" sz="2800" dirty="0" err="1" smtClean="0"/>
              <a:t>bisa</a:t>
            </a:r>
            <a:r>
              <a:rPr lang="en-US" sz="2800" dirty="0" smtClean="0"/>
              <a:t> </a:t>
            </a:r>
            <a:r>
              <a:rPr lang="en-US" sz="2800" dirty="0" err="1" smtClean="0"/>
              <a:t>ditemukan</a:t>
            </a:r>
            <a:r>
              <a:rPr lang="en-US" sz="2800" dirty="0" smtClean="0"/>
              <a:t> on line </a:t>
            </a:r>
            <a:r>
              <a:rPr lang="en-US" sz="2800" dirty="0" err="1" smtClean="0"/>
              <a:t>dilaman</a:t>
            </a:r>
            <a:r>
              <a:rPr lang="en-US" sz="2800" dirty="0" smtClean="0"/>
              <a:t> </a:t>
            </a:r>
            <a:r>
              <a:rPr lang="en-US" sz="2800" dirty="0" err="1" smtClean="0"/>
              <a:t>penyelenggara</a:t>
            </a:r>
            <a:r>
              <a:rPr lang="en-US" sz="2800" dirty="0" smtClean="0"/>
              <a:t> </a:t>
            </a:r>
            <a:r>
              <a:rPr lang="en-US" sz="2800" dirty="0" err="1" smtClean="0"/>
              <a:t>konfereensi</a:t>
            </a:r>
            <a:r>
              <a:rPr lang="en-US" sz="2800" dirty="0" smtClean="0"/>
              <a:t> </a:t>
            </a:r>
            <a:r>
              <a:rPr lang="en-US" sz="2800" dirty="0" err="1" smtClean="0"/>
              <a:t>atau</a:t>
            </a:r>
            <a:r>
              <a:rPr lang="en-US" sz="2800" dirty="0" smtClean="0"/>
              <a:t> </a:t>
            </a:r>
            <a:r>
              <a:rPr lang="en-US" sz="2800" dirty="0" err="1" smtClean="0"/>
              <a:t>penyedia</a:t>
            </a:r>
            <a:r>
              <a:rPr lang="en-US" sz="2800" dirty="0" smtClean="0"/>
              <a:t> </a:t>
            </a:r>
            <a:r>
              <a:rPr lang="en-US" sz="2800" dirty="0" err="1" smtClean="0"/>
              <a:t>jasa</a:t>
            </a:r>
            <a:r>
              <a:rPr lang="en-US" sz="2800" dirty="0" smtClean="0"/>
              <a:t> </a:t>
            </a:r>
            <a:r>
              <a:rPr lang="en-US" sz="2800" dirty="0" err="1" smtClean="0"/>
              <a:t>konferensi</a:t>
            </a:r>
            <a:endParaRPr lang="en-US" sz="2800" dirty="0" smtClean="0"/>
          </a:p>
          <a:p>
            <a:pPr marL="457200" indent="-457200">
              <a:buFont typeface="Wingdings" pitchFamily="2" charset="2"/>
              <a:buChar char="v"/>
            </a:pPr>
            <a:endParaRPr lang="en-US" sz="2800" dirty="0"/>
          </a:p>
          <a:p>
            <a:pPr marL="457200" indent="-457200">
              <a:buFont typeface="Wingdings" pitchFamily="2" charset="2"/>
              <a:buChar char="v"/>
            </a:pPr>
            <a:r>
              <a:rPr lang="en-US" sz="2800" dirty="0" smtClean="0"/>
              <a:t>16 </a:t>
            </a:r>
            <a:r>
              <a:rPr lang="en-US" sz="2800" dirty="0" err="1" smtClean="0"/>
              <a:t>dokumen</a:t>
            </a:r>
            <a:r>
              <a:rPr lang="en-US" sz="2800" dirty="0" smtClean="0"/>
              <a:t> yang </a:t>
            </a:r>
            <a:r>
              <a:rPr lang="en-US" sz="2800" dirty="0" err="1" smtClean="0"/>
              <a:t>diunggah</a:t>
            </a:r>
            <a:r>
              <a:rPr lang="en-US" sz="2800" dirty="0" smtClean="0"/>
              <a:t> </a:t>
            </a:r>
            <a:r>
              <a:rPr lang="en-US" sz="2800" dirty="0" err="1" smtClean="0"/>
              <a:t>harus</a:t>
            </a:r>
            <a:r>
              <a:rPr lang="en-US" sz="2800" dirty="0" smtClean="0"/>
              <a:t> </a:t>
            </a:r>
            <a:r>
              <a:rPr lang="en-US" sz="2800" dirty="0" err="1" smtClean="0"/>
              <a:t>benar</a:t>
            </a:r>
            <a:r>
              <a:rPr lang="en-US" sz="2800" dirty="0" smtClean="0"/>
              <a:t> </a:t>
            </a:r>
            <a:endParaRPr lang="en-US" sz="2800" dirty="0"/>
          </a:p>
        </p:txBody>
      </p:sp>
    </p:spTree>
    <p:extLst>
      <p:ext uri="{BB962C8B-B14F-4D97-AF65-F5344CB8AC3E}">
        <p14:creationId xmlns:p14="http://schemas.microsoft.com/office/powerpoint/2010/main" val="229755398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59</a:t>
            </a:fld>
            <a:endParaRPr lang="en-US"/>
          </a:p>
        </p:txBody>
      </p:sp>
      <p:sp>
        <p:nvSpPr>
          <p:cNvPr id="3" name="TextBox 2"/>
          <p:cNvSpPr txBox="1"/>
          <p:nvPr/>
        </p:nvSpPr>
        <p:spPr>
          <a:xfrm>
            <a:off x="571500" y="685800"/>
            <a:ext cx="10972800" cy="954107"/>
          </a:xfrm>
          <a:prstGeom prst="rect">
            <a:avLst/>
          </a:prstGeom>
          <a:noFill/>
        </p:spPr>
        <p:txBody>
          <a:bodyPr wrap="square" rtlCol="0">
            <a:spAutoFit/>
          </a:bodyPr>
          <a:lstStyle/>
          <a:p>
            <a:pPr marL="285750" indent="-285750">
              <a:buFont typeface="Wingdings" pitchFamily="2" charset="2"/>
              <a:buChar char="q"/>
            </a:pPr>
            <a:r>
              <a:rPr lang="en-US" sz="2800" b="1" dirty="0" smtClean="0"/>
              <a:t> SURAT EDARAN NO 1753/D2/KP/2016 </a:t>
            </a:r>
            <a:r>
              <a:rPr lang="en-US" sz="2800" b="1" dirty="0" err="1" smtClean="0"/>
              <a:t>tanggal</a:t>
            </a:r>
            <a:r>
              <a:rPr lang="en-US" sz="2800" b="1" dirty="0" smtClean="0"/>
              <a:t> 12 </a:t>
            </a:r>
            <a:r>
              <a:rPr lang="en-US" sz="2800" b="1" dirty="0" err="1" smtClean="0"/>
              <a:t>Juli</a:t>
            </a:r>
            <a:r>
              <a:rPr lang="en-US" sz="2800" b="1" dirty="0" smtClean="0"/>
              <a:t> 2016 </a:t>
            </a:r>
            <a:r>
              <a:rPr lang="en-US" sz="2800" b="1" dirty="0" err="1" smtClean="0"/>
              <a:t>hal</a:t>
            </a:r>
            <a:r>
              <a:rPr lang="en-US" sz="2800" b="1" dirty="0" smtClean="0"/>
              <a:t> : </a:t>
            </a:r>
            <a:r>
              <a:rPr lang="en-US" sz="2800" b="1" dirty="0" err="1" smtClean="0"/>
              <a:t>Pengecekan</a:t>
            </a:r>
            <a:r>
              <a:rPr lang="en-US" sz="2800" b="1" dirty="0" smtClean="0"/>
              <a:t> </a:t>
            </a:r>
            <a:r>
              <a:rPr lang="en-US" sz="2800" b="1" dirty="0" err="1" smtClean="0"/>
              <a:t>karya</a:t>
            </a:r>
            <a:r>
              <a:rPr lang="en-US" sz="2800" b="1" dirty="0" smtClean="0"/>
              <a:t> </a:t>
            </a:r>
            <a:r>
              <a:rPr lang="en-US" sz="2800" b="1" dirty="0" err="1" smtClean="0"/>
              <a:t>ilmiah</a:t>
            </a:r>
            <a:r>
              <a:rPr lang="en-US" sz="2800" b="1" dirty="0" smtClean="0"/>
              <a:t>  LK </a:t>
            </a:r>
            <a:r>
              <a:rPr lang="en-US" sz="2800" b="1" dirty="0" err="1" smtClean="0"/>
              <a:t>dan</a:t>
            </a:r>
            <a:r>
              <a:rPr lang="en-US" sz="2800" b="1" dirty="0" smtClean="0"/>
              <a:t> GB</a:t>
            </a:r>
            <a:endParaRPr lang="en-US" sz="2800" b="1" dirty="0"/>
          </a:p>
        </p:txBody>
      </p:sp>
      <p:sp>
        <p:nvSpPr>
          <p:cNvPr id="4" name="TextBox 3"/>
          <p:cNvSpPr txBox="1"/>
          <p:nvPr/>
        </p:nvSpPr>
        <p:spPr>
          <a:xfrm>
            <a:off x="571500" y="2209800"/>
            <a:ext cx="11430000" cy="3108543"/>
          </a:xfrm>
          <a:prstGeom prst="rect">
            <a:avLst/>
          </a:prstGeom>
          <a:noFill/>
        </p:spPr>
        <p:txBody>
          <a:bodyPr wrap="square" rtlCol="0">
            <a:spAutoFit/>
          </a:bodyPr>
          <a:lstStyle/>
          <a:p>
            <a:pPr marL="457200" indent="-457200">
              <a:buFont typeface="Wingdings" pitchFamily="2" charset="2"/>
              <a:buChar char="v"/>
            </a:pPr>
            <a:r>
              <a:rPr lang="en-US" sz="2800" b="1" dirty="0" err="1" smtClean="0"/>
              <a:t>Pengecekan</a:t>
            </a:r>
            <a:r>
              <a:rPr lang="en-US" sz="2800" b="1" dirty="0" smtClean="0"/>
              <a:t> </a:t>
            </a:r>
            <a:r>
              <a:rPr lang="en-US" sz="2800" b="1" dirty="0" err="1" smtClean="0"/>
              <a:t>uji</a:t>
            </a:r>
            <a:r>
              <a:rPr lang="en-US" sz="2800" b="1" dirty="0" smtClean="0"/>
              <a:t> </a:t>
            </a:r>
            <a:r>
              <a:rPr lang="en-US" sz="2800" b="1" dirty="0" err="1" smtClean="0"/>
              <a:t>kemiripan</a:t>
            </a:r>
            <a:r>
              <a:rPr lang="en-US" sz="2800" b="1" dirty="0" smtClean="0"/>
              <a:t> </a:t>
            </a:r>
            <a:r>
              <a:rPr lang="en-US" sz="2800" b="1" dirty="0" err="1" smtClean="0"/>
              <a:t>dilakukan</a:t>
            </a:r>
            <a:r>
              <a:rPr lang="en-US" sz="2800" b="1" dirty="0" smtClean="0"/>
              <a:t> </a:t>
            </a:r>
            <a:r>
              <a:rPr lang="en-US" sz="2800" b="1" dirty="0" err="1" smtClean="0"/>
              <a:t>hanya</a:t>
            </a:r>
            <a:r>
              <a:rPr lang="en-US" sz="2800" b="1" dirty="0" smtClean="0"/>
              <a:t> </a:t>
            </a:r>
            <a:r>
              <a:rPr lang="en-US" sz="2800" b="1" dirty="0" err="1" smtClean="0"/>
              <a:t>untuk</a:t>
            </a:r>
            <a:r>
              <a:rPr lang="en-US" sz="2800" b="1" dirty="0" smtClean="0"/>
              <a:t> </a:t>
            </a:r>
            <a:r>
              <a:rPr lang="en-US" sz="2800" b="1" dirty="0" err="1" smtClean="0"/>
              <a:t>karya</a:t>
            </a:r>
            <a:r>
              <a:rPr lang="en-US" sz="2800" b="1" dirty="0" smtClean="0"/>
              <a:t> </a:t>
            </a:r>
            <a:r>
              <a:rPr lang="en-US" sz="2800" b="1" dirty="0" err="1" smtClean="0"/>
              <a:t>ilmiah</a:t>
            </a:r>
            <a:r>
              <a:rPr lang="en-US" sz="2800" b="1" dirty="0" smtClean="0"/>
              <a:t> di </a:t>
            </a:r>
            <a:r>
              <a:rPr lang="en-US" sz="2800" b="1" dirty="0" err="1" smtClean="0"/>
              <a:t>jurnal</a:t>
            </a:r>
            <a:r>
              <a:rPr lang="en-US" sz="2800" b="1" dirty="0" smtClean="0"/>
              <a:t> </a:t>
            </a:r>
            <a:r>
              <a:rPr lang="en-US" sz="2800" b="1" dirty="0" err="1" smtClean="0"/>
              <a:t>internasional</a:t>
            </a:r>
            <a:r>
              <a:rPr lang="en-US" sz="2800" b="1" dirty="0" smtClean="0"/>
              <a:t> </a:t>
            </a:r>
            <a:r>
              <a:rPr lang="en-US" sz="2800" b="1" dirty="0" err="1" smtClean="0"/>
              <a:t>dan</a:t>
            </a:r>
            <a:r>
              <a:rPr lang="en-US" sz="2800" b="1" dirty="0" smtClean="0"/>
              <a:t> di seminar </a:t>
            </a:r>
            <a:r>
              <a:rPr lang="en-US" sz="2800" b="1" dirty="0" err="1" smtClean="0"/>
              <a:t>inernasional</a:t>
            </a:r>
            <a:endParaRPr lang="en-US" sz="2800" b="1" dirty="0" smtClean="0"/>
          </a:p>
          <a:p>
            <a:pPr marL="457200" indent="-457200">
              <a:buFont typeface="Wingdings" pitchFamily="2" charset="2"/>
              <a:buChar char="v"/>
            </a:pPr>
            <a:endParaRPr lang="en-US" sz="2800" b="1" dirty="0"/>
          </a:p>
          <a:p>
            <a:pPr marL="457200" indent="-457200">
              <a:buFont typeface="Wingdings" pitchFamily="2" charset="2"/>
              <a:buChar char="v"/>
            </a:pPr>
            <a:r>
              <a:rPr lang="en-US" sz="2800" b="1" dirty="0" err="1" smtClean="0"/>
              <a:t>Sejak</a:t>
            </a:r>
            <a:r>
              <a:rPr lang="en-US" sz="2800" b="1" dirty="0" smtClean="0"/>
              <a:t> 2017 </a:t>
            </a:r>
            <a:r>
              <a:rPr lang="en-US" sz="2800" b="1" dirty="0" err="1" smtClean="0"/>
              <a:t>merupakan</a:t>
            </a:r>
            <a:r>
              <a:rPr lang="en-US" sz="2800" b="1" dirty="0" smtClean="0"/>
              <a:t> </a:t>
            </a:r>
            <a:r>
              <a:rPr lang="en-US" sz="2800" b="1" dirty="0" err="1" smtClean="0"/>
              <a:t>kewajiban</a:t>
            </a:r>
            <a:r>
              <a:rPr lang="en-US" sz="2800" b="1" dirty="0" smtClean="0"/>
              <a:t> </a:t>
            </a:r>
          </a:p>
          <a:p>
            <a:pPr marL="457200" indent="-457200">
              <a:buFont typeface="Wingdings" pitchFamily="2" charset="2"/>
              <a:buChar char="v"/>
            </a:pPr>
            <a:endParaRPr lang="en-US" sz="2800" b="1" dirty="0"/>
          </a:p>
          <a:p>
            <a:pPr marL="457200" indent="-457200">
              <a:buFont typeface="Wingdings" pitchFamily="2" charset="2"/>
              <a:buChar char="v"/>
            </a:pPr>
            <a:r>
              <a:rPr lang="en-US" sz="2800" b="1" dirty="0" err="1" smtClean="0"/>
              <a:t>Perangkat</a:t>
            </a:r>
            <a:r>
              <a:rPr lang="en-US" sz="2800" b="1" dirty="0" smtClean="0"/>
              <a:t> </a:t>
            </a:r>
            <a:r>
              <a:rPr lang="en-US" sz="2800" b="1" dirty="0" err="1" smtClean="0"/>
              <a:t>lunak</a:t>
            </a:r>
            <a:r>
              <a:rPr lang="en-US" sz="2800" b="1" dirty="0" smtClean="0"/>
              <a:t> </a:t>
            </a:r>
            <a:r>
              <a:rPr lang="en-US" sz="2800" b="1" dirty="0" err="1" smtClean="0"/>
              <a:t>Turnitin,ithenticate</a:t>
            </a:r>
            <a:r>
              <a:rPr lang="en-US" sz="2800" b="1" dirty="0" smtClean="0"/>
              <a:t> </a:t>
            </a:r>
            <a:r>
              <a:rPr lang="en-US" sz="2800" b="1" dirty="0" err="1" smtClean="0"/>
              <a:t>atau</a:t>
            </a:r>
            <a:r>
              <a:rPr lang="en-US" sz="2800" b="1" dirty="0" smtClean="0"/>
              <a:t> </a:t>
            </a:r>
            <a:r>
              <a:rPr lang="en-US" sz="2800" b="1" dirty="0" err="1" smtClean="0"/>
              <a:t>lainnya</a:t>
            </a:r>
            <a:r>
              <a:rPr lang="en-US" sz="2800" b="1" dirty="0" smtClean="0"/>
              <a:t> yang </a:t>
            </a:r>
            <a:r>
              <a:rPr lang="en-US" sz="2800" b="1" dirty="0" err="1" smtClean="0"/>
              <a:t>setara</a:t>
            </a:r>
            <a:endParaRPr lang="en-US" sz="2800" b="1" dirty="0" smtClean="0"/>
          </a:p>
          <a:p>
            <a:r>
              <a:rPr lang="en-US" sz="2800" dirty="0" smtClean="0"/>
              <a:t> </a:t>
            </a:r>
            <a:endParaRPr lang="en-US" sz="2800" dirty="0"/>
          </a:p>
        </p:txBody>
      </p:sp>
      <p:sp>
        <p:nvSpPr>
          <p:cNvPr id="5" name="TextBox 4"/>
          <p:cNvSpPr txBox="1"/>
          <p:nvPr/>
        </p:nvSpPr>
        <p:spPr>
          <a:xfrm>
            <a:off x="800100" y="5562600"/>
            <a:ext cx="10515600" cy="830997"/>
          </a:xfrm>
          <a:prstGeom prst="rect">
            <a:avLst/>
          </a:prstGeom>
          <a:solidFill>
            <a:srgbClr val="FFFF00"/>
          </a:solidFill>
        </p:spPr>
        <p:txBody>
          <a:bodyPr wrap="square" rtlCol="0">
            <a:spAutoFit/>
          </a:bodyPr>
          <a:lstStyle/>
          <a:p>
            <a:r>
              <a:rPr lang="en-US" sz="2400" dirty="0" smtClean="0"/>
              <a:t>Reviewer </a:t>
            </a:r>
            <a:r>
              <a:rPr lang="en-US" sz="2400" dirty="0" err="1" smtClean="0"/>
              <a:t>karya</a:t>
            </a:r>
            <a:r>
              <a:rPr lang="en-US" sz="2400" dirty="0" smtClean="0"/>
              <a:t> </a:t>
            </a:r>
            <a:r>
              <a:rPr lang="en-US" sz="2400" dirty="0" err="1" smtClean="0"/>
              <a:t>ilmiah</a:t>
            </a:r>
            <a:r>
              <a:rPr lang="en-US" sz="2400" dirty="0" smtClean="0"/>
              <a:t>  </a:t>
            </a:r>
            <a:r>
              <a:rPr lang="en-US" sz="2400" dirty="0" err="1" smtClean="0"/>
              <a:t>mengevaluasi</a:t>
            </a:r>
            <a:r>
              <a:rPr lang="en-US" sz="2400" dirty="0" smtClean="0"/>
              <a:t> </a:t>
            </a:r>
            <a:r>
              <a:rPr lang="en-US" sz="2400" dirty="0" err="1" smtClean="0"/>
              <a:t>hasil</a:t>
            </a:r>
            <a:r>
              <a:rPr lang="en-US" sz="2400" dirty="0" smtClean="0"/>
              <a:t> </a:t>
            </a:r>
            <a:r>
              <a:rPr lang="en-US" sz="2400" dirty="0" err="1" smtClean="0"/>
              <a:t>uji</a:t>
            </a:r>
            <a:r>
              <a:rPr lang="en-US" sz="2400" dirty="0" smtClean="0"/>
              <a:t> </a:t>
            </a:r>
            <a:r>
              <a:rPr lang="en-US" sz="2400" dirty="0" err="1" smtClean="0"/>
              <a:t>kemiripan</a:t>
            </a:r>
            <a:r>
              <a:rPr lang="en-US" sz="2400" dirty="0" smtClean="0"/>
              <a:t> </a:t>
            </a:r>
            <a:r>
              <a:rPr lang="en-US" sz="2400" dirty="0" err="1" smtClean="0"/>
              <a:t>dan</a:t>
            </a:r>
            <a:r>
              <a:rPr lang="en-US" sz="2400" dirty="0" smtClean="0"/>
              <a:t> </a:t>
            </a:r>
            <a:r>
              <a:rPr lang="en-US" sz="2400" dirty="0" err="1" smtClean="0"/>
              <a:t>memberikan</a:t>
            </a:r>
            <a:r>
              <a:rPr lang="en-US" sz="2400" dirty="0" smtClean="0"/>
              <a:t> </a:t>
            </a:r>
            <a:r>
              <a:rPr lang="en-US" sz="2400" dirty="0" err="1" smtClean="0"/>
              <a:t>catatan</a:t>
            </a:r>
            <a:r>
              <a:rPr lang="en-US" sz="2400" dirty="0" smtClean="0"/>
              <a:t> di </a:t>
            </a:r>
            <a:r>
              <a:rPr lang="en-US" sz="2400" dirty="0" err="1" smtClean="0"/>
              <a:t>lembar</a:t>
            </a:r>
            <a:r>
              <a:rPr lang="en-US" sz="2400" dirty="0" smtClean="0"/>
              <a:t> </a:t>
            </a:r>
            <a:r>
              <a:rPr lang="en-US" sz="2400" dirty="0" err="1" smtClean="0"/>
              <a:t>penilaian</a:t>
            </a:r>
            <a:r>
              <a:rPr lang="en-US" sz="2400" dirty="0" smtClean="0"/>
              <a:t> ( </a:t>
            </a:r>
            <a:r>
              <a:rPr lang="en-US" sz="2400" dirty="0" err="1" smtClean="0"/>
              <a:t>selain</a:t>
            </a:r>
            <a:r>
              <a:rPr lang="en-US" sz="2400" dirty="0" smtClean="0"/>
              <a:t> </a:t>
            </a:r>
            <a:r>
              <a:rPr lang="en-US" sz="2400" dirty="0" err="1" smtClean="0"/>
              <a:t>catatan</a:t>
            </a:r>
            <a:r>
              <a:rPr lang="en-US" sz="2400" dirty="0" smtClean="0"/>
              <a:t> </a:t>
            </a:r>
            <a:r>
              <a:rPr lang="en-US" sz="2400" dirty="0" err="1" smtClean="0"/>
              <a:t>tentang</a:t>
            </a:r>
            <a:r>
              <a:rPr lang="en-US" sz="2400" dirty="0" smtClean="0"/>
              <a:t> </a:t>
            </a:r>
            <a:r>
              <a:rPr lang="en-US" sz="2400" dirty="0" err="1" smtClean="0"/>
              <a:t>penilaian</a:t>
            </a:r>
            <a:r>
              <a:rPr lang="en-US" sz="2400" dirty="0" smtClean="0"/>
              <a:t> </a:t>
            </a:r>
            <a:r>
              <a:rPr lang="en-US" sz="2400" dirty="0" err="1" smtClean="0"/>
              <a:t>karya</a:t>
            </a:r>
            <a:r>
              <a:rPr lang="en-US" sz="2400" dirty="0" smtClean="0"/>
              <a:t> </a:t>
            </a:r>
            <a:r>
              <a:rPr lang="en-US" sz="2400" dirty="0" err="1" smtClean="0"/>
              <a:t>ilmiah</a:t>
            </a:r>
            <a:r>
              <a:rPr lang="en-US" sz="2400" dirty="0" smtClean="0"/>
              <a:t>) </a:t>
            </a:r>
            <a:endParaRPr lang="en-US" sz="2400" dirty="0"/>
          </a:p>
        </p:txBody>
      </p:sp>
    </p:spTree>
    <p:extLst>
      <p:ext uri="{BB962C8B-B14F-4D97-AF65-F5344CB8AC3E}">
        <p14:creationId xmlns:p14="http://schemas.microsoft.com/office/powerpoint/2010/main" val="40005671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6</a:t>
            </a:fld>
            <a:endParaRPr lang="en-US"/>
          </a:p>
        </p:txBody>
      </p:sp>
      <p:sp>
        <p:nvSpPr>
          <p:cNvPr id="3" name="Rectangle 2"/>
          <p:cNvSpPr/>
          <p:nvPr/>
        </p:nvSpPr>
        <p:spPr>
          <a:xfrm>
            <a:off x="342900" y="838200"/>
            <a:ext cx="11887200" cy="5078313"/>
          </a:xfrm>
          <a:prstGeom prst="rect">
            <a:avLst/>
          </a:prstGeom>
        </p:spPr>
        <p:txBody>
          <a:bodyPr wrap="square">
            <a:spAutoFit/>
          </a:bodyPr>
          <a:lstStyle/>
          <a:p>
            <a:r>
              <a:rPr lang="en-US" sz="3600" dirty="0" smtClean="0"/>
              <a:t>10. </a:t>
            </a:r>
            <a:r>
              <a:rPr lang="en-US" sz="3600" dirty="0" err="1" smtClean="0"/>
              <a:t>Jurnal</a:t>
            </a:r>
            <a:r>
              <a:rPr lang="en-US" sz="3600" dirty="0" smtClean="0"/>
              <a:t> </a:t>
            </a:r>
            <a:r>
              <a:rPr lang="en-US" sz="3600" dirty="0"/>
              <a:t>yang </a:t>
            </a:r>
            <a:r>
              <a:rPr lang="en-US" sz="3600" dirty="0" err="1"/>
              <a:t>memenuhi</a:t>
            </a:r>
            <a:r>
              <a:rPr lang="en-US" sz="3600" dirty="0"/>
              <a:t> </a:t>
            </a:r>
            <a:r>
              <a:rPr lang="en-US" sz="3600" dirty="0" err="1"/>
              <a:t>kriteria</a:t>
            </a:r>
            <a:r>
              <a:rPr lang="en-US" sz="3600" dirty="0"/>
              <a:t> </a:t>
            </a:r>
            <a:r>
              <a:rPr lang="en-US" sz="3600" dirty="0" err="1"/>
              <a:t>jurnal</a:t>
            </a:r>
            <a:r>
              <a:rPr lang="en-US" sz="3600" dirty="0"/>
              <a:t> </a:t>
            </a:r>
            <a:r>
              <a:rPr lang="en-US" sz="3600" dirty="0" err="1"/>
              <a:t>internasional</a:t>
            </a:r>
            <a:r>
              <a:rPr lang="en-US" sz="3600" dirty="0"/>
              <a:t> </a:t>
            </a:r>
            <a:r>
              <a:rPr lang="en-US" sz="3600" dirty="0" err="1"/>
              <a:t>pada</a:t>
            </a:r>
            <a:r>
              <a:rPr lang="en-US" sz="3600" dirty="0"/>
              <a:t> </a:t>
            </a:r>
            <a:r>
              <a:rPr lang="en-US" sz="3600" dirty="0" err="1"/>
              <a:t>butir</a:t>
            </a:r>
            <a:r>
              <a:rPr lang="en-US" sz="3600" dirty="0"/>
              <a:t> 8 </a:t>
            </a:r>
            <a:r>
              <a:rPr lang="en-US" sz="3600" dirty="0" err="1"/>
              <a:t>dan</a:t>
            </a:r>
            <a:r>
              <a:rPr lang="en-US" sz="3600" dirty="0"/>
              <a:t> </a:t>
            </a:r>
            <a:r>
              <a:rPr lang="en-US" sz="3600" dirty="0" err="1"/>
              <a:t>terindeks</a:t>
            </a:r>
            <a:r>
              <a:rPr lang="en-US" sz="3600" dirty="0"/>
              <a:t> </a:t>
            </a:r>
            <a:r>
              <a:rPr lang="en-US" sz="3600" dirty="0" err="1" smtClean="0"/>
              <a:t>oleh</a:t>
            </a:r>
            <a:r>
              <a:rPr lang="en-US" sz="3600" dirty="0" smtClean="0"/>
              <a:t> database </a:t>
            </a:r>
            <a:r>
              <a:rPr lang="en-US" sz="3600" dirty="0" err="1"/>
              <a:t>internasional</a:t>
            </a:r>
            <a:r>
              <a:rPr lang="en-US" sz="3600" dirty="0"/>
              <a:t> </a:t>
            </a:r>
            <a:r>
              <a:rPr lang="en-US" sz="3600" i="1" dirty="0"/>
              <a:t>(Web of Science, Scopus, </a:t>
            </a:r>
            <a:r>
              <a:rPr lang="en-US" sz="3600" i="1" dirty="0" err="1"/>
              <a:t>atau</a:t>
            </a:r>
            <a:r>
              <a:rPr lang="en-US" sz="3600" i="1" dirty="0"/>
              <a:t> </a:t>
            </a:r>
            <a:r>
              <a:rPr lang="en-US" sz="3600" i="1" strike="sngStrike" dirty="0"/>
              <a:t>Microsoft Academic Search</a:t>
            </a:r>
            <a:r>
              <a:rPr lang="en-US" sz="3600" i="1" dirty="0"/>
              <a:t>) </a:t>
            </a:r>
            <a:r>
              <a:rPr lang="en-US" sz="3600" dirty="0" err="1" smtClean="0"/>
              <a:t>namun</a:t>
            </a:r>
            <a:r>
              <a:rPr lang="en-US" sz="3600" dirty="0" smtClean="0"/>
              <a:t> </a:t>
            </a:r>
            <a:r>
              <a:rPr lang="en-US" sz="3600" dirty="0" err="1" smtClean="0"/>
              <a:t>belum</a:t>
            </a:r>
            <a:r>
              <a:rPr lang="en-US" sz="3600" dirty="0" smtClean="0"/>
              <a:t> </a:t>
            </a:r>
            <a:r>
              <a:rPr lang="en-US" sz="3600" dirty="0" err="1"/>
              <a:t>mempunyai</a:t>
            </a:r>
            <a:r>
              <a:rPr lang="en-US" sz="3600" dirty="0"/>
              <a:t> </a:t>
            </a:r>
            <a:r>
              <a:rPr lang="en-US" sz="3600" dirty="0" err="1"/>
              <a:t>faktor</a:t>
            </a:r>
            <a:r>
              <a:rPr lang="en-US" sz="3600" dirty="0"/>
              <a:t> </a:t>
            </a:r>
            <a:r>
              <a:rPr lang="en-US" sz="3600" dirty="0" err="1"/>
              <a:t>dampak</a:t>
            </a:r>
            <a:r>
              <a:rPr lang="en-US" sz="3600" dirty="0"/>
              <a:t> </a:t>
            </a:r>
            <a:r>
              <a:rPr lang="en-US" sz="3600" i="1" dirty="0"/>
              <a:t>(impact factor) </a:t>
            </a:r>
            <a:r>
              <a:rPr lang="en-US" sz="3600" dirty="0" err="1"/>
              <a:t>dari</a:t>
            </a:r>
            <a:r>
              <a:rPr lang="en-US" sz="3600" dirty="0"/>
              <a:t> </a:t>
            </a:r>
            <a:r>
              <a:rPr lang="en-US" sz="3600" i="1" dirty="0"/>
              <a:t>ISI Web of Science (</a:t>
            </a:r>
            <a:r>
              <a:rPr lang="en-US" sz="3600" i="1" dirty="0" smtClean="0"/>
              <a:t>Thomson Reuters</a:t>
            </a:r>
            <a:r>
              <a:rPr lang="en-US" sz="3600" i="1" dirty="0"/>
              <a:t>) </a:t>
            </a:r>
            <a:r>
              <a:rPr lang="en-US" sz="3600" dirty="0" err="1"/>
              <a:t>atau</a:t>
            </a:r>
            <a:r>
              <a:rPr lang="en-US" sz="3600" dirty="0"/>
              <a:t> </a:t>
            </a:r>
            <a:r>
              <a:rPr lang="en-US" sz="3600" i="1" dirty="0" err="1"/>
              <a:t>Scimago</a:t>
            </a:r>
            <a:r>
              <a:rPr lang="en-US" sz="3600" i="1" dirty="0"/>
              <a:t> Journal Rank (SJR) </a:t>
            </a:r>
            <a:r>
              <a:rPr lang="en-US" sz="3600" dirty="0" err="1"/>
              <a:t>dengan</a:t>
            </a:r>
            <a:r>
              <a:rPr lang="en-US" sz="3600" dirty="0"/>
              <a:t> </a:t>
            </a:r>
            <a:r>
              <a:rPr lang="en-US" sz="3600" dirty="0" err="1"/>
              <a:t>faktor</a:t>
            </a:r>
            <a:r>
              <a:rPr lang="en-US" sz="3600" dirty="0"/>
              <a:t> </a:t>
            </a:r>
            <a:r>
              <a:rPr lang="en-US" sz="3600" dirty="0" err="1"/>
              <a:t>dampak</a:t>
            </a:r>
            <a:r>
              <a:rPr lang="en-US" sz="3600" dirty="0"/>
              <a:t> </a:t>
            </a:r>
            <a:r>
              <a:rPr lang="en-US" sz="3600" i="1" dirty="0"/>
              <a:t>(impact factor) </a:t>
            </a:r>
            <a:r>
              <a:rPr lang="en-US" sz="3600" dirty="0" smtClean="0"/>
              <a:t>0,100 </a:t>
            </a:r>
            <a:r>
              <a:rPr lang="en-US" sz="3600" dirty="0" err="1" smtClean="0"/>
              <a:t>setelah</a:t>
            </a:r>
            <a:r>
              <a:rPr lang="en-US" sz="3600" dirty="0" smtClean="0"/>
              <a:t> </a:t>
            </a:r>
            <a:r>
              <a:rPr lang="en-US" sz="3600" dirty="0" err="1"/>
              <a:t>tahun</a:t>
            </a:r>
            <a:r>
              <a:rPr lang="en-US" sz="3600" dirty="0"/>
              <a:t> 2013 </a:t>
            </a:r>
            <a:r>
              <a:rPr lang="en-US" sz="3600" dirty="0" err="1"/>
              <a:t>dalam</a:t>
            </a:r>
            <a:r>
              <a:rPr lang="en-US" sz="3600" dirty="0"/>
              <a:t> </a:t>
            </a:r>
            <a:r>
              <a:rPr lang="en-US" sz="3600" dirty="0" err="1"/>
              <a:t>penilaian</a:t>
            </a:r>
            <a:r>
              <a:rPr lang="en-US" sz="3600" dirty="0"/>
              <a:t> </a:t>
            </a:r>
            <a:r>
              <a:rPr lang="en-US" sz="3600" dirty="0" err="1"/>
              <a:t>karya</a:t>
            </a:r>
            <a:r>
              <a:rPr lang="en-US" sz="3600" dirty="0"/>
              <a:t> </a:t>
            </a:r>
            <a:r>
              <a:rPr lang="en-US" sz="3600" dirty="0" err="1"/>
              <a:t>ilmiah</a:t>
            </a:r>
            <a:r>
              <a:rPr lang="en-US" sz="3600" dirty="0"/>
              <a:t> </a:t>
            </a:r>
            <a:r>
              <a:rPr lang="en-US" sz="3600" dirty="0" err="1"/>
              <a:t>dan</a:t>
            </a:r>
            <a:r>
              <a:rPr lang="en-US" sz="3600" dirty="0"/>
              <a:t> </a:t>
            </a:r>
            <a:r>
              <a:rPr lang="en-US" sz="3600" dirty="0" err="1"/>
              <a:t>dinilai</a:t>
            </a:r>
            <a:r>
              <a:rPr lang="en-US" sz="3600" dirty="0"/>
              <a:t> paling </a:t>
            </a:r>
            <a:r>
              <a:rPr lang="en-US" sz="3600" dirty="0" err="1"/>
              <a:t>tinggi</a:t>
            </a:r>
            <a:r>
              <a:rPr lang="en-US" sz="3600" dirty="0"/>
              <a:t> 30.</a:t>
            </a:r>
          </a:p>
        </p:txBody>
      </p:sp>
    </p:spTree>
    <p:extLst>
      <p:ext uri="{BB962C8B-B14F-4D97-AF65-F5344CB8AC3E}">
        <p14:creationId xmlns:p14="http://schemas.microsoft.com/office/powerpoint/2010/main" val="35938080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60</a:t>
            </a:fld>
            <a:endParaRPr lang="en-US"/>
          </a:p>
        </p:txBody>
      </p:sp>
      <p:sp>
        <p:nvSpPr>
          <p:cNvPr id="3" name="Flowchart: Punched Tape 2"/>
          <p:cNvSpPr/>
          <p:nvPr/>
        </p:nvSpPr>
        <p:spPr>
          <a:xfrm>
            <a:off x="3543300" y="2819400"/>
            <a:ext cx="5715000" cy="1752600"/>
          </a:xfrm>
          <a:prstGeom prst="flowChartPunchedTap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rPr>
              <a:t>end</a:t>
            </a:r>
            <a:endParaRPr lang="en-US" sz="4400" b="1" dirty="0">
              <a:solidFill>
                <a:schemeClr val="tx1"/>
              </a:solidFill>
            </a:endParaRPr>
          </a:p>
        </p:txBody>
      </p:sp>
    </p:spTree>
    <p:extLst>
      <p:ext uri="{BB962C8B-B14F-4D97-AF65-F5344CB8AC3E}">
        <p14:creationId xmlns:p14="http://schemas.microsoft.com/office/powerpoint/2010/main" val="9476183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7</a:t>
            </a:fld>
            <a:endParaRPr lang="en-US"/>
          </a:p>
        </p:txBody>
      </p:sp>
      <p:sp>
        <p:nvSpPr>
          <p:cNvPr id="3" name="Rectangle 2"/>
          <p:cNvSpPr/>
          <p:nvPr/>
        </p:nvSpPr>
        <p:spPr>
          <a:xfrm>
            <a:off x="723900" y="1066800"/>
            <a:ext cx="11430000" cy="5078313"/>
          </a:xfrm>
          <a:prstGeom prst="rect">
            <a:avLst/>
          </a:prstGeom>
        </p:spPr>
        <p:txBody>
          <a:bodyPr wrap="square">
            <a:spAutoFit/>
          </a:bodyPr>
          <a:lstStyle/>
          <a:p>
            <a:r>
              <a:rPr lang="sv-SE" sz="3600" dirty="0" smtClean="0"/>
              <a:t>11. Jurnal </a:t>
            </a:r>
            <a:r>
              <a:rPr lang="sv-SE" sz="3600" dirty="0"/>
              <a:t>yang memenuhi kriteria jurnal internasional pada butir 8 yang </a:t>
            </a:r>
            <a:r>
              <a:rPr lang="sv-SE" sz="3600" b="1" dirty="0" smtClean="0"/>
              <a:t>belum</a:t>
            </a:r>
            <a:r>
              <a:rPr lang="sv-SE" sz="3600" dirty="0" smtClean="0"/>
              <a:t> </a:t>
            </a:r>
            <a:r>
              <a:rPr lang="en-US" sz="3600" dirty="0" err="1" smtClean="0"/>
              <a:t>terindeks</a:t>
            </a:r>
            <a:r>
              <a:rPr lang="en-US" sz="3600" dirty="0" smtClean="0"/>
              <a:t> </a:t>
            </a:r>
            <a:r>
              <a:rPr lang="en-US" sz="3600" dirty="0" err="1"/>
              <a:t>pada</a:t>
            </a:r>
            <a:r>
              <a:rPr lang="en-US" sz="3600" dirty="0"/>
              <a:t> database </a:t>
            </a:r>
            <a:r>
              <a:rPr lang="en-US" sz="3600" dirty="0" err="1"/>
              <a:t>internasional</a:t>
            </a:r>
            <a:r>
              <a:rPr lang="en-US" sz="3600" dirty="0"/>
              <a:t> </a:t>
            </a:r>
            <a:r>
              <a:rPr lang="en-US" sz="3600" dirty="0" err="1"/>
              <a:t>bereputasi</a:t>
            </a:r>
            <a:r>
              <a:rPr lang="en-US" sz="3600" dirty="0"/>
              <a:t> (</a:t>
            </a:r>
            <a:r>
              <a:rPr lang="en-US" sz="3600" i="1" dirty="0"/>
              <a:t>Web of Science, Scopus, </a:t>
            </a:r>
            <a:r>
              <a:rPr lang="en-US" sz="3600" i="1" dirty="0" err="1" smtClean="0"/>
              <a:t>atau</a:t>
            </a:r>
            <a:r>
              <a:rPr lang="en-US" sz="3600" i="1" dirty="0" smtClean="0"/>
              <a:t> </a:t>
            </a:r>
            <a:r>
              <a:rPr lang="en-US" sz="3600" b="1" i="1" strike="sngStrike" dirty="0" smtClean="0"/>
              <a:t>Microsoft </a:t>
            </a:r>
            <a:r>
              <a:rPr lang="en-US" sz="3600" b="1" i="1" strike="sngStrike" dirty="0"/>
              <a:t>Academic Search</a:t>
            </a:r>
            <a:r>
              <a:rPr lang="en-US" sz="3600" i="1" dirty="0"/>
              <a:t>) </a:t>
            </a:r>
            <a:r>
              <a:rPr lang="en-US" sz="3600" dirty="0" err="1"/>
              <a:t>namun</a:t>
            </a:r>
            <a:r>
              <a:rPr lang="en-US" sz="3600" dirty="0"/>
              <a:t> </a:t>
            </a:r>
            <a:r>
              <a:rPr lang="en-US" sz="3600" dirty="0" err="1"/>
              <a:t>telah</a:t>
            </a:r>
            <a:r>
              <a:rPr lang="en-US" sz="3600" dirty="0"/>
              <a:t> </a:t>
            </a:r>
            <a:r>
              <a:rPr lang="en-US" sz="3600" dirty="0" err="1"/>
              <a:t>terindeks</a:t>
            </a:r>
            <a:r>
              <a:rPr lang="en-US" sz="3600" dirty="0"/>
              <a:t> </a:t>
            </a:r>
            <a:r>
              <a:rPr lang="en-US" sz="3600" dirty="0" err="1"/>
              <a:t>pada</a:t>
            </a:r>
            <a:r>
              <a:rPr lang="en-US" sz="3600" dirty="0"/>
              <a:t> database </a:t>
            </a:r>
            <a:r>
              <a:rPr lang="en-US" sz="3600" dirty="0" err="1"/>
              <a:t>internasional</a:t>
            </a:r>
            <a:r>
              <a:rPr lang="en-US" sz="3600" dirty="0"/>
              <a:t> </a:t>
            </a:r>
            <a:r>
              <a:rPr lang="en-US" sz="3600" dirty="0" err="1" smtClean="0"/>
              <a:t>seperti</a:t>
            </a:r>
            <a:r>
              <a:rPr lang="en-US" sz="3600" dirty="0" smtClean="0"/>
              <a:t> </a:t>
            </a:r>
            <a:r>
              <a:rPr lang="en-US" sz="3600" b="1" dirty="0" smtClean="0"/>
              <a:t>DOAJ</a:t>
            </a:r>
            <a:r>
              <a:rPr lang="en-US" sz="3600" b="1" dirty="0"/>
              <a:t>, CABI, Copernicus</a:t>
            </a:r>
            <a:r>
              <a:rPr lang="en-US" sz="3600" dirty="0"/>
              <a:t>, </a:t>
            </a:r>
            <a:r>
              <a:rPr lang="en-US" sz="3600" dirty="0" err="1"/>
              <a:t>dan</a:t>
            </a:r>
            <a:r>
              <a:rPr lang="en-US" sz="3600" dirty="0"/>
              <a:t>/</a:t>
            </a:r>
            <a:r>
              <a:rPr lang="en-US" sz="3600" dirty="0" err="1"/>
              <a:t>atau</a:t>
            </a:r>
            <a:r>
              <a:rPr lang="en-US" sz="3600" dirty="0"/>
              <a:t> </a:t>
            </a:r>
            <a:r>
              <a:rPr lang="en-US" sz="3600" dirty="0" err="1"/>
              <a:t>laman</a:t>
            </a:r>
            <a:r>
              <a:rPr lang="en-US" sz="3600" dirty="0"/>
              <a:t> </a:t>
            </a:r>
            <a:r>
              <a:rPr lang="en-US" sz="3600" dirty="0" err="1"/>
              <a:t>sesuai</a:t>
            </a:r>
            <a:r>
              <a:rPr lang="en-US" sz="3600" dirty="0"/>
              <a:t> </a:t>
            </a:r>
            <a:r>
              <a:rPr lang="en-US" sz="3600" dirty="0" err="1"/>
              <a:t>dengan</a:t>
            </a:r>
            <a:r>
              <a:rPr lang="en-US" sz="3600" dirty="0"/>
              <a:t> </a:t>
            </a:r>
            <a:r>
              <a:rPr lang="en-US" sz="3600" dirty="0" err="1"/>
              <a:t>pertimbangan</a:t>
            </a:r>
            <a:r>
              <a:rPr lang="en-US" sz="3600" dirty="0"/>
              <a:t> </a:t>
            </a:r>
            <a:r>
              <a:rPr lang="en-US" sz="3600" dirty="0" err="1"/>
              <a:t>Ditjen</a:t>
            </a:r>
            <a:r>
              <a:rPr lang="en-US" sz="3600" dirty="0"/>
              <a:t> </a:t>
            </a:r>
            <a:r>
              <a:rPr lang="en-US" sz="3600" dirty="0" err="1" smtClean="0"/>
              <a:t>Dikti</a:t>
            </a:r>
            <a:r>
              <a:rPr lang="en-US" sz="3600" dirty="0" smtClean="0"/>
              <a:t> </a:t>
            </a:r>
            <a:r>
              <a:rPr lang="en-US" sz="3600" dirty="0" err="1" smtClean="0"/>
              <a:t>dan</a:t>
            </a:r>
            <a:r>
              <a:rPr lang="en-US" sz="3600" dirty="0" smtClean="0"/>
              <a:t> </a:t>
            </a:r>
            <a:r>
              <a:rPr lang="en-US" sz="3600" dirty="0" err="1"/>
              <a:t>dapat</a:t>
            </a:r>
            <a:r>
              <a:rPr lang="en-US" sz="3600" dirty="0"/>
              <a:t> </a:t>
            </a:r>
            <a:r>
              <a:rPr lang="en-US" sz="3600" dirty="0" err="1"/>
              <a:t>dinilai</a:t>
            </a:r>
            <a:r>
              <a:rPr lang="en-US" sz="3600" dirty="0"/>
              <a:t> </a:t>
            </a:r>
            <a:r>
              <a:rPr lang="en-US" sz="3600" dirty="0" err="1"/>
              <a:t>karya</a:t>
            </a:r>
            <a:r>
              <a:rPr lang="en-US" sz="3600" dirty="0"/>
              <a:t> </a:t>
            </a:r>
            <a:r>
              <a:rPr lang="en-US" sz="3600" dirty="0" err="1"/>
              <a:t>ilmiah</a:t>
            </a:r>
            <a:r>
              <a:rPr lang="en-US" sz="3600" dirty="0"/>
              <a:t> </a:t>
            </a:r>
            <a:r>
              <a:rPr lang="en-US" sz="3600" b="1" dirty="0"/>
              <a:t>paling </a:t>
            </a:r>
            <a:r>
              <a:rPr lang="en-US" sz="3600" b="1" dirty="0" err="1"/>
              <a:t>tinggi</a:t>
            </a:r>
            <a:r>
              <a:rPr lang="en-US" sz="3600" b="1" dirty="0"/>
              <a:t> 20.</a:t>
            </a:r>
          </a:p>
        </p:txBody>
      </p:sp>
    </p:spTree>
    <p:extLst>
      <p:ext uri="{BB962C8B-B14F-4D97-AF65-F5344CB8AC3E}">
        <p14:creationId xmlns:p14="http://schemas.microsoft.com/office/powerpoint/2010/main" val="1141291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8</a:t>
            </a:fld>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68" t="15043" r="10067" b="10452"/>
          <a:stretch/>
        </p:blipFill>
        <p:spPr bwMode="auto">
          <a:xfrm>
            <a:off x="571500" y="162683"/>
            <a:ext cx="6400800" cy="3037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7527" t="14584" r="25418" b="11070"/>
          <a:stretch/>
        </p:blipFill>
        <p:spPr bwMode="auto">
          <a:xfrm>
            <a:off x="7395275" y="3102467"/>
            <a:ext cx="4606225" cy="3374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62790" t="17107" r="8265" b="49418"/>
          <a:stretch/>
        </p:blipFill>
        <p:spPr bwMode="auto">
          <a:xfrm>
            <a:off x="7950631" y="142068"/>
            <a:ext cx="3766088" cy="2448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ight Arrow 2"/>
          <p:cNvSpPr/>
          <p:nvPr/>
        </p:nvSpPr>
        <p:spPr>
          <a:xfrm rot="16200000">
            <a:off x="9171233" y="3820868"/>
            <a:ext cx="2993534" cy="38100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9"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62790" t="21804" r="8265" b="43891"/>
          <a:stretch/>
        </p:blipFill>
        <p:spPr bwMode="auto">
          <a:xfrm>
            <a:off x="2019300" y="3967517"/>
            <a:ext cx="3766088" cy="2509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Arrow 4"/>
          <p:cNvSpPr/>
          <p:nvPr/>
        </p:nvSpPr>
        <p:spPr>
          <a:xfrm rot="5887559">
            <a:off x="3274934" y="3493690"/>
            <a:ext cx="2474734" cy="29728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00608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9</a:t>
            </a:fld>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48" t="28178" r="22456" b="7115"/>
          <a:stretch/>
        </p:blipFill>
        <p:spPr bwMode="auto">
          <a:xfrm>
            <a:off x="658678" y="1143000"/>
            <a:ext cx="10809422" cy="5174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19100" y="457200"/>
            <a:ext cx="10744200" cy="369332"/>
          </a:xfrm>
          <a:prstGeom prst="rect">
            <a:avLst/>
          </a:prstGeom>
          <a:solidFill>
            <a:srgbClr val="FFFF00"/>
          </a:solidFill>
        </p:spPr>
        <p:txBody>
          <a:bodyPr wrap="square" rtlCol="0">
            <a:spAutoFit/>
          </a:bodyPr>
          <a:lstStyle/>
          <a:p>
            <a:r>
              <a:rPr lang="en-US" b="1" dirty="0" smtClean="0"/>
              <a:t>SURAT DIRJEN SDID KEPADA REKTOR UGM NO 1186/D2.1/KP/2017 TANGGAL 12 MEI 2017</a:t>
            </a:r>
            <a:endParaRPr lang="en-US" b="1" dirty="0"/>
          </a:p>
        </p:txBody>
      </p:sp>
      <p:sp>
        <p:nvSpPr>
          <p:cNvPr id="4" name="Rounded Rectangle 3"/>
          <p:cNvSpPr/>
          <p:nvPr/>
        </p:nvSpPr>
        <p:spPr>
          <a:xfrm>
            <a:off x="800100" y="2362200"/>
            <a:ext cx="10668000" cy="762000"/>
          </a:xfrm>
          <a:prstGeom prst="roundRect">
            <a:avLst/>
          </a:prstGeom>
          <a:solidFill>
            <a:srgbClr val="FF0000">
              <a:alpha val="2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117510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361</TotalTime>
  <Words>2679</Words>
  <Application>Microsoft Office PowerPoint</Application>
  <PresentationFormat>Custom</PresentationFormat>
  <Paragraphs>325</Paragraphs>
  <Slides>60</Slides>
  <Notes>0</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60</vt:i4>
      </vt:variant>
    </vt:vector>
  </HeadingPairs>
  <TitlesOfParts>
    <vt:vector size="63" baseType="lpstr">
      <vt:lpstr>Concourse</vt:lpstr>
      <vt:lpstr>Clarity</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KESESUAIAN DENGAN PENDIDIKAN S3</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VAIO-PC</dc:creator>
  <cp:lastModifiedBy>VAIO-PC</cp:lastModifiedBy>
  <cp:revision>48</cp:revision>
  <dcterms:created xsi:type="dcterms:W3CDTF">2006-08-16T00:00:00Z</dcterms:created>
  <dcterms:modified xsi:type="dcterms:W3CDTF">2018-02-14T02:57:05Z</dcterms:modified>
</cp:coreProperties>
</file>