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diagrams/colors1.xml" ContentType="application/vnd.openxmlformats-officedocument.drawingml.diagramColor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diagrams/drawing1.xml" ContentType="application/vnd.ms-office.drawingml.diagramDrawing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  <p:sldMasterId id="2147484104" r:id="rId2"/>
    <p:sldMasterId id="2147484116" r:id="rId3"/>
    <p:sldMasterId id="2147484128" r:id="rId4"/>
    <p:sldMasterId id="2147484140" r:id="rId5"/>
    <p:sldMasterId id="2147484152" r:id="rId6"/>
    <p:sldMasterId id="2147484164" r:id="rId7"/>
    <p:sldMasterId id="2147484176" r:id="rId8"/>
    <p:sldMasterId id="2147484188" r:id="rId9"/>
    <p:sldMasterId id="2147484200" r:id="rId10"/>
    <p:sldMasterId id="2147484212" r:id="rId11"/>
    <p:sldMasterId id="2147484224" r:id="rId12"/>
    <p:sldMasterId id="2147484236" r:id="rId13"/>
    <p:sldMasterId id="2147484248" r:id="rId14"/>
    <p:sldMasterId id="2147484260" r:id="rId15"/>
    <p:sldMasterId id="2147484272" r:id="rId16"/>
    <p:sldMasterId id="2147484284" r:id="rId17"/>
    <p:sldMasterId id="2147484296" r:id="rId18"/>
    <p:sldMasterId id="2147484308" r:id="rId19"/>
    <p:sldMasterId id="2147484320" r:id="rId20"/>
  </p:sldMasterIdLst>
  <p:notesMasterIdLst>
    <p:notesMasterId r:id="rId65"/>
  </p:notesMasterIdLst>
  <p:sldIdLst>
    <p:sldId id="258" r:id="rId21"/>
    <p:sldId id="424" r:id="rId22"/>
    <p:sldId id="400" r:id="rId23"/>
    <p:sldId id="394" r:id="rId24"/>
    <p:sldId id="395" r:id="rId25"/>
    <p:sldId id="396" r:id="rId26"/>
    <p:sldId id="397" r:id="rId27"/>
    <p:sldId id="398" r:id="rId28"/>
    <p:sldId id="399" r:id="rId29"/>
    <p:sldId id="401" r:id="rId30"/>
    <p:sldId id="259" r:id="rId31"/>
    <p:sldId id="344" r:id="rId32"/>
    <p:sldId id="382" r:id="rId33"/>
    <p:sldId id="431" r:id="rId34"/>
    <p:sldId id="432" r:id="rId35"/>
    <p:sldId id="426" r:id="rId36"/>
    <p:sldId id="427" r:id="rId37"/>
    <p:sldId id="428" r:id="rId38"/>
    <p:sldId id="346" r:id="rId39"/>
    <p:sldId id="430" r:id="rId40"/>
    <p:sldId id="348" r:id="rId41"/>
    <p:sldId id="350" r:id="rId42"/>
    <p:sldId id="352" r:id="rId43"/>
    <p:sldId id="354" r:id="rId44"/>
    <p:sldId id="356" r:id="rId45"/>
    <p:sldId id="358" r:id="rId46"/>
    <p:sldId id="360" r:id="rId47"/>
    <p:sldId id="362" r:id="rId48"/>
    <p:sldId id="364" r:id="rId49"/>
    <p:sldId id="366" r:id="rId50"/>
    <p:sldId id="368" r:id="rId51"/>
    <p:sldId id="370" r:id="rId52"/>
    <p:sldId id="372" r:id="rId53"/>
    <p:sldId id="374" r:id="rId54"/>
    <p:sldId id="376" r:id="rId55"/>
    <p:sldId id="378" r:id="rId56"/>
    <p:sldId id="403" r:id="rId57"/>
    <p:sldId id="392" r:id="rId58"/>
    <p:sldId id="425" r:id="rId59"/>
    <p:sldId id="393" r:id="rId60"/>
    <p:sldId id="383" r:id="rId61"/>
    <p:sldId id="337" r:id="rId62"/>
    <p:sldId id="339" r:id="rId63"/>
    <p:sldId id="314" r:id="rId64"/>
  </p:sldIdLst>
  <p:sldSz cx="9906000" cy="6858000" type="A4"/>
  <p:notesSz cx="6797675" cy="9928225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>
        <p:scale>
          <a:sx n="80" d="100"/>
          <a:sy n="80" d="100"/>
        </p:scale>
        <p:origin x="-894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63" Type="http://schemas.openxmlformats.org/officeDocument/2006/relationships/slide" Target="slides/slide43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61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88B250-7E2C-461C-96DD-973BA848F8B8}" type="doc">
      <dgm:prSet loTypeId="urn:microsoft.com/office/officeart/2005/8/layout/vList3#1" loCatId="list" qsTypeId="urn:microsoft.com/office/officeart/2005/8/quickstyle/3d3" qsCatId="3D" csTypeId="urn:microsoft.com/office/officeart/2005/8/colors/colorful4" csCatId="colorful" phldr="1"/>
      <dgm:spPr/>
    </dgm:pt>
    <dgm:pt modelId="{3CBD3D38-4A4A-4AF3-817C-A950F9CB3A49}">
      <dgm:prSet phldrT="[Text]" custT="1"/>
      <dgm:spPr>
        <a:solidFill>
          <a:srgbClr val="00B050"/>
        </a:solidFill>
      </dgm:spPr>
      <dgm:t>
        <a:bodyPr/>
        <a:lstStyle/>
        <a:p>
          <a:pPr marL="441325" indent="-441325" algn="l"/>
          <a:r>
            <a:rPr lang="sv-SE" sz="1800" b="1" dirty="0" smtClean="0">
              <a:latin typeface="Calibri" pitchFamily="34" charset="0"/>
            </a:rPr>
            <a:t>(1) </a:t>
          </a:r>
          <a:r>
            <a:rPr lang="id-ID" sz="1800" b="1" dirty="0" smtClean="0">
              <a:latin typeface="Calibri" pitchFamily="34" charset="0"/>
            </a:rPr>
            <a:t>	</a:t>
          </a:r>
          <a:r>
            <a:rPr lang="sv-SE" sz="1800" b="1" dirty="0" smtClean="0">
              <a:latin typeface="Calibri" pitchFamily="34" charset="0"/>
            </a:rPr>
            <a:t>Penilaian kinerja PNS bertujuan untuk menjamin objektivitas pembinaan PNS yang didasarkan sistem prestasi dan sistem karier.</a:t>
          </a:r>
          <a:endParaRPr lang="id-ID" sz="1800" b="1" dirty="0">
            <a:latin typeface="Calibri" pitchFamily="34" charset="0"/>
          </a:endParaRPr>
        </a:p>
      </dgm:t>
    </dgm:pt>
    <dgm:pt modelId="{67182047-F93E-4D28-99CD-F5C4963B17C0}" type="parTrans" cxnId="{3954B73D-FD2E-4C8B-B63F-FA3A67A9A756}">
      <dgm:prSet/>
      <dgm:spPr/>
      <dgm:t>
        <a:bodyPr/>
        <a:lstStyle/>
        <a:p>
          <a:pPr algn="just"/>
          <a:endParaRPr lang="id-ID" sz="1800" b="1">
            <a:latin typeface="Calibri" pitchFamily="34" charset="0"/>
          </a:endParaRPr>
        </a:p>
      </dgm:t>
    </dgm:pt>
    <dgm:pt modelId="{054A5E95-A174-4C04-AD4E-CD78C211F1C3}" type="sibTrans" cxnId="{3954B73D-FD2E-4C8B-B63F-FA3A67A9A756}">
      <dgm:prSet/>
      <dgm:spPr/>
      <dgm:t>
        <a:bodyPr/>
        <a:lstStyle/>
        <a:p>
          <a:pPr algn="just"/>
          <a:endParaRPr lang="id-ID" sz="1800" b="1">
            <a:latin typeface="Calibri" pitchFamily="34" charset="0"/>
          </a:endParaRPr>
        </a:p>
      </dgm:t>
    </dgm:pt>
    <dgm:pt modelId="{AAB60FF7-E658-4569-B85A-D304D289203A}">
      <dgm:prSet phldrT="[Text]" custT="1"/>
      <dgm:spPr>
        <a:solidFill>
          <a:srgbClr val="00B050"/>
        </a:solidFill>
      </dgm:spPr>
      <dgm:t>
        <a:bodyPr/>
        <a:lstStyle/>
        <a:p>
          <a:pPr marL="450850" indent="-450850" algn="just"/>
          <a:r>
            <a:rPr lang="id-ID" sz="1800" b="1" dirty="0" smtClean="0">
              <a:latin typeface="Calibri" pitchFamily="34" charset="0"/>
            </a:rPr>
            <a:t>(3) </a:t>
          </a:r>
          <a:r>
            <a:rPr lang="en-US" sz="1800" b="1" dirty="0" smtClean="0">
              <a:latin typeface="Calibri" pitchFamily="34" charset="0"/>
            </a:rPr>
            <a:t>	</a:t>
          </a:r>
          <a:r>
            <a:rPr lang="id-ID" sz="1800" b="1" dirty="0" smtClean="0">
              <a:latin typeface="Calibri" pitchFamily="34" charset="0"/>
            </a:rPr>
            <a:t>Penilaian kinerja PNS dilakukan secara objektif, terukur, akuntabel, partisipatif, dan transparan.</a:t>
          </a:r>
          <a:endParaRPr lang="id-ID" sz="1800" b="1" dirty="0">
            <a:latin typeface="Calibri" pitchFamily="34" charset="0"/>
          </a:endParaRPr>
        </a:p>
      </dgm:t>
    </dgm:pt>
    <dgm:pt modelId="{C5D7C4E9-27F2-4AAD-BBD1-626AB52C99E1}" type="parTrans" cxnId="{8A6EB2B1-3292-4C4B-9CB4-4CF186CA80E7}">
      <dgm:prSet/>
      <dgm:spPr/>
      <dgm:t>
        <a:bodyPr/>
        <a:lstStyle/>
        <a:p>
          <a:pPr algn="just"/>
          <a:endParaRPr lang="id-ID" sz="1800" b="1">
            <a:latin typeface="Calibri" pitchFamily="34" charset="0"/>
          </a:endParaRPr>
        </a:p>
      </dgm:t>
    </dgm:pt>
    <dgm:pt modelId="{193916BE-951C-464A-9017-178C78CA3C1F}" type="sibTrans" cxnId="{8A6EB2B1-3292-4C4B-9CB4-4CF186CA80E7}">
      <dgm:prSet/>
      <dgm:spPr/>
      <dgm:t>
        <a:bodyPr/>
        <a:lstStyle/>
        <a:p>
          <a:pPr algn="just"/>
          <a:endParaRPr lang="id-ID" sz="1800" b="1">
            <a:latin typeface="Calibri" pitchFamily="34" charset="0"/>
          </a:endParaRPr>
        </a:p>
      </dgm:t>
    </dgm:pt>
    <dgm:pt modelId="{EA1EAD0C-1159-42B7-B2A6-B9EC806B425B}">
      <dgm:prSet phldrT="[Text]" custT="1"/>
      <dgm:spPr>
        <a:solidFill>
          <a:srgbClr val="00B050"/>
        </a:solidFill>
      </dgm:spPr>
      <dgm:t>
        <a:bodyPr/>
        <a:lstStyle/>
        <a:p>
          <a:pPr marL="403225" indent="-403225" algn="just">
            <a:tabLst>
              <a:tab pos="403225" algn="l"/>
            </a:tabLst>
          </a:pPr>
          <a:r>
            <a:rPr lang="id-ID" sz="1800" b="1" dirty="0" smtClean="0">
              <a:latin typeface="Calibri" pitchFamily="34" charset="0"/>
            </a:rPr>
            <a:t>(4) </a:t>
          </a:r>
          <a:r>
            <a:rPr lang="en-US" sz="1800" b="1" dirty="0" smtClean="0">
              <a:latin typeface="Calibri" pitchFamily="34" charset="0"/>
            </a:rPr>
            <a:t>	</a:t>
          </a:r>
          <a:r>
            <a:rPr lang="id-ID" sz="1800" b="1" dirty="0" smtClean="0">
              <a:latin typeface="Calibri" pitchFamily="34" charset="0"/>
            </a:rPr>
            <a:t>Penilaian kinerja PNS dilakukan oleh atasan langsung dari PNS atau pejabat yang ditentukan oleh PyB.</a:t>
          </a:r>
          <a:endParaRPr lang="id-ID" sz="1800" b="1" dirty="0">
            <a:latin typeface="Calibri" pitchFamily="34" charset="0"/>
          </a:endParaRPr>
        </a:p>
      </dgm:t>
    </dgm:pt>
    <dgm:pt modelId="{3A8C435D-8E0E-44B0-9106-C0A6092C0E45}" type="parTrans" cxnId="{39D461EF-D6F3-4873-B995-A00E70C1D104}">
      <dgm:prSet/>
      <dgm:spPr/>
      <dgm:t>
        <a:bodyPr/>
        <a:lstStyle/>
        <a:p>
          <a:pPr algn="just"/>
          <a:endParaRPr lang="id-ID" sz="1800" b="1">
            <a:latin typeface="Calibri" pitchFamily="34" charset="0"/>
          </a:endParaRPr>
        </a:p>
      </dgm:t>
    </dgm:pt>
    <dgm:pt modelId="{7D9ED272-FEBA-4094-9D18-48FC4B39AE9C}" type="sibTrans" cxnId="{39D461EF-D6F3-4873-B995-A00E70C1D104}">
      <dgm:prSet/>
      <dgm:spPr/>
      <dgm:t>
        <a:bodyPr/>
        <a:lstStyle/>
        <a:p>
          <a:pPr algn="just"/>
          <a:endParaRPr lang="id-ID" sz="1800" b="1">
            <a:latin typeface="Calibri" pitchFamily="34" charset="0"/>
          </a:endParaRPr>
        </a:p>
      </dgm:t>
    </dgm:pt>
    <dgm:pt modelId="{B41D199D-34BE-4FD2-964D-DBC485D6C045}">
      <dgm:prSet custT="1"/>
      <dgm:spPr>
        <a:solidFill>
          <a:srgbClr val="00B050"/>
        </a:solidFill>
      </dgm:spPr>
      <dgm:t>
        <a:bodyPr/>
        <a:lstStyle/>
        <a:p>
          <a:pPr marL="450850" indent="-450850" algn="l"/>
          <a:r>
            <a:rPr lang="id-ID" sz="1800" b="1" dirty="0" smtClean="0">
              <a:latin typeface="Calibri" pitchFamily="34" charset="0"/>
            </a:rPr>
            <a:t>(2) 	Penilaian kinerja PNS dilakukan berdasarkan perencanaan kinerja pada tingkat individu dan tingkat unit atau organisasi, dengan memperhatikan target, capaian, hasil, dan manfaat yang dicapai, serta perilaku PNS.</a:t>
          </a:r>
          <a:endParaRPr lang="id-ID" sz="1800" b="1" dirty="0">
            <a:latin typeface="Calibri" pitchFamily="34" charset="0"/>
          </a:endParaRPr>
        </a:p>
      </dgm:t>
    </dgm:pt>
    <dgm:pt modelId="{692EFF94-79EE-42A5-A8EB-E08BE9A68B6F}" type="parTrans" cxnId="{78E98065-C6E4-47C8-8337-4D62757097C5}">
      <dgm:prSet/>
      <dgm:spPr/>
      <dgm:t>
        <a:bodyPr/>
        <a:lstStyle/>
        <a:p>
          <a:pPr algn="just"/>
          <a:endParaRPr lang="id-ID" sz="1800" b="1">
            <a:latin typeface="Calibri" pitchFamily="34" charset="0"/>
          </a:endParaRPr>
        </a:p>
      </dgm:t>
    </dgm:pt>
    <dgm:pt modelId="{7F23470F-9034-4B32-B174-9981AC6E6415}" type="sibTrans" cxnId="{78E98065-C6E4-47C8-8337-4D62757097C5}">
      <dgm:prSet/>
      <dgm:spPr/>
      <dgm:t>
        <a:bodyPr/>
        <a:lstStyle/>
        <a:p>
          <a:pPr algn="just"/>
          <a:endParaRPr lang="id-ID" sz="1800" b="1">
            <a:latin typeface="Calibri" pitchFamily="34" charset="0"/>
          </a:endParaRPr>
        </a:p>
      </dgm:t>
    </dgm:pt>
    <dgm:pt modelId="{28D552A0-621C-44E0-9639-5F2ECAE854B1}" type="pres">
      <dgm:prSet presAssocID="{5288B250-7E2C-461C-96DD-973BA848F8B8}" presName="linearFlow" presStyleCnt="0">
        <dgm:presLayoutVars>
          <dgm:dir/>
          <dgm:resizeHandles val="exact"/>
        </dgm:presLayoutVars>
      </dgm:prSet>
      <dgm:spPr/>
    </dgm:pt>
    <dgm:pt modelId="{6D6CD3AD-35DD-4D87-AFC8-8C466786DDA0}" type="pres">
      <dgm:prSet presAssocID="{3CBD3D38-4A4A-4AF3-817C-A950F9CB3A49}" presName="composite" presStyleCnt="0"/>
      <dgm:spPr/>
    </dgm:pt>
    <dgm:pt modelId="{D299B547-7A8A-4703-ADDD-CC2AFF157D75}" type="pres">
      <dgm:prSet presAssocID="{3CBD3D38-4A4A-4AF3-817C-A950F9CB3A49}" presName="imgShp" presStyleLbl="fgImgPlace1" presStyleIdx="0" presStyleCnt="4" custLinFactNeighborX="-52292"/>
      <dgm:spPr>
        <a:solidFill>
          <a:srgbClr val="00B050"/>
        </a:solidFill>
      </dgm:spPr>
    </dgm:pt>
    <dgm:pt modelId="{73DF31DA-BFFA-4E02-8F4B-5CC05783D52E}" type="pres">
      <dgm:prSet presAssocID="{3CBD3D38-4A4A-4AF3-817C-A950F9CB3A49}" presName="txShp" presStyleLbl="node1" presStyleIdx="0" presStyleCnt="4" custScaleX="124148" custLinFactNeighborX="672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A5C94E1-A55A-4081-884D-A8FF121337D3}" type="pres">
      <dgm:prSet presAssocID="{054A5E95-A174-4C04-AD4E-CD78C211F1C3}" presName="spacing" presStyleCnt="0"/>
      <dgm:spPr/>
    </dgm:pt>
    <dgm:pt modelId="{E506C961-0FFC-457B-AB01-5566D6A2E5D0}" type="pres">
      <dgm:prSet presAssocID="{B41D199D-34BE-4FD2-964D-DBC485D6C045}" presName="composite" presStyleCnt="0"/>
      <dgm:spPr/>
    </dgm:pt>
    <dgm:pt modelId="{8AA5B927-601F-4465-925D-0D0E0EF17831}" type="pres">
      <dgm:prSet presAssocID="{B41D199D-34BE-4FD2-964D-DBC485D6C045}" presName="imgShp" presStyleLbl="fgImgPlace1" presStyleIdx="1" presStyleCnt="4" custLinFactNeighborX="-52292"/>
      <dgm:spPr>
        <a:solidFill>
          <a:srgbClr val="00B050"/>
        </a:solidFill>
      </dgm:spPr>
    </dgm:pt>
    <dgm:pt modelId="{ED7129CD-1B4B-4139-B9C4-C34B544966B1}" type="pres">
      <dgm:prSet presAssocID="{B41D199D-34BE-4FD2-964D-DBC485D6C045}" presName="txShp" presStyleLbl="node1" presStyleIdx="1" presStyleCnt="4" custScaleX="124148" custScaleY="126058" custLinFactNeighborX="672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1DAA11C-2F36-4113-8D79-261448743CF7}" type="pres">
      <dgm:prSet presAssocID="{7F23470F-9034-4B32-B174-9981AC6E6415}" presName="spacing" presStyleCnt="0"/>
      <dgm:spPr/>
    </dgm:pt>
    <dgm:pt modelId="{94D46CC0-2814-49E6-8B80-4BA610376640}" type="pres">
      <dgm:prSet presAssocID="{AAB60FF7-E658-4569-B85A-D304D289203A}" presName="composite" presStyleCnt="0"/>
      <dgm:spPr/>
    </dgm:pt>
    <dgm:pt modelId="{CEC49D04-CD2B-47A8-9E7B-C301B2AEA948}" type="pres">
      <dgm:prSet presAssocID="{AAB60FF7-E658-4569-B85A-D304D289203A}" presName="imgShp" presStyleLbl="fgImgPlace1" presStyleIdx="2" presStyleCnt="4" custLinFactNeighborX="-52292"/>
      <dgm:spPr>
        <a:solidFill>
          <a:srgbClr val="00B050"/>
        </a:solidFill>
      </dgm:spPr>
    </dgm:pt>
    <dgm:pt modelId="{197DF769-9989-4839-9E5A-7A174E41F86C}" type="pres">
      <dgm:prSet presAssocID="{AAB60FF7-E658-4569-B85A-D304D289203A}" presName="txShp" presStyleLbl="node1" presStyleIdx="2" presStyleCnt="4" custScaleX="124148" custLinFactNeighborX="672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67D075-85B2-4E54-8081-B8F26CC7FAE5}" type="pres">
      <dgm:prSet presAssocID="{193916BE-951C-464A-9017-178C78CA3C1F}" presName="spacing" presStyleCnt="0"/>
      <dgm:spPr/>
    </dgm:pt>
    <dgm:pt modelId="{99C13D24-3408-4CF5-BFE6-3D2D89402299}" type="pres">
      <dgm:prSet presAssocID="{EA1EAD0C-1159-42B7-B2A6-B9EC806B425B}" presName="composite" presStyleCnt="0"/>
      <dgm:spPr/>
    </dgm:pt>
    <dgm:pt modelId="{6F0752ED-E3AD-43BB-8671-B1D0D2780469}" type="pres">
      <dgm:prSet presAssocID="{EA1EAD0C-1159-42B7-B2A6-B9EC806B425B}" presName="imgShp" presStyleLbl="fgImgPlace1" presStyleIdx="3" presStyleCnt="4" custLinFactNeighborX="-52292"/>
      <dgm:spPr>
        <a:solidFill>
          <a:srgbClr val="00B050"/>
        </a:solidFill>
      </dgm:spPr>
    </dgm:pt>
    <dgm:pt modelId="{742CDD3E-365B-41A0-80D8-0E98724F86B2}" type="pres">
      <dgm:prSet presAssocID="{EA1EAD0C-1159-42B7-B2A6-B9EC806B425B}" presName="txShp" presStyleLbl="node1" presStyleIdx="3" presStyleCnt="4" custScaleX="124148" custLinFactNeighborX="672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954B73D-FD2E-4C8B-B63F-FA3A67A9A756}" srcId="{5288B250-7E2C-461C-96DD-973BA848F8B8}" destId="{3CBD3D38-4A4A-4AF3-817C-A950F9CB3A49}" srcOrd="0" destOrd="0" parTransId="{67182047-F93E-4D28-99CD-F5C4963B17C0}" sibTransId="{054A5E95-A174-4C04-AD4E-CD78C211F1C3}"/>
    <dgm:cxn modelId="{0DAE9F5D-1D66-4A1B-8A03-709845A88A2C}" type="presOf" srcId="{AAB60FF7-E658-4569-B85A-D304D289203A}" destId="{197DF769-9989-4839-9E5A-7A174E41F86C}" srcOrd="0" destOrd="0" presId="urn:microsoft.com/office/officeart/2005/8/layout/vList3#1"/>
    <dgm:cxn modelId="{1107F904-C042-4427-879A-4B319AC545A5}" type="presOf" srcId="{B41D199D-34BE-4FD2-964D-DBC485D6C045}" destId="{ED7129CD-1B4B-4139-B9C4-C34B544966B1}" srcOrd="0" destOrd="0" presId="urn:microsoft.com/office/officeart/2005/8/layout/vList3#1"/>
    <dgm:cxn modelId="{FA6A40A2-987C-475D-A293-04DE39D42FC9}" type="presOf" srcId="{3CBD3D38-4A4A-4AF3-817C-A950F9CB3A49}" destId="{73DF31DA-BFFA-4E02-8F4B-5CC05783D52E}" srcOrd="0" destOrd="0" presId="urn:microsoft.com/office/officeart/2005/8/layout/vList3#1"/>
    <dgm:cxn modelId="{500382E1-58DB-462B-9B9A-CEED52832CCF}" type="presOf" srcId="{EA1EAD0C-1159-42B7-B2A6-B9EC806B425B}" destId="{742CDD3E-365B-41A0-80D8-0E98724F86B2}" srcOrd="0" destOrd="0" presId="urn:microsoft.com/office/officeart/2005/8/layout/vList3#1"/>
    <dgm:cxn modelId="{78E98065-C6E4-47C8-8337-4D62757097C5}" srcId="{5288B250-7E2C-461C-96DD-973BA848F8B8}" destId="{B41D199D-34BE-4FD2-964D-DBC485D6C045}" srcOrd="1" destOrd="0" parTransId="{692EFF94-79EE-42A5-A8EB-E08BE9A68B6F}" sibTransId="{7F23470F-9034-4B32-B174-9981AC6E6415}"/>
    <dgm:cxn modelId="{39D461EF-D6F3-4873-B995-A00E70C1D104}" srcId="{5288B250-7E2C-461C-96DD-973BA848F8B8}" destId="{EA1EAD0C-1159-42B7-B2A6-B9EC806B425B}" srcOrd="3" destOrd="0" parTransId="{3A8C435D-8E0E-44B0-9106-C0A6092C0E45}" sibTransId="{7D9ED272-FEBA-4094-9D18-48FC4B39AE9C}"/>
    <dgm:cxn modelId="{6F8A34AF-3A2F-4A5F-ACA7-89B9DEFD6675}" type="presOf" srcId="{5288B250-7E2C-461C-96DD-973BA848F8B8}" destId="{28D552A0-621C-44E0-9639-5F2ECAE854B1}" srcOrd="0" destOrd="0" presId="urn:microsoft.com/office/officeart/2005/8/layout/vList3#1"/>
    <dgm:cxn modelId="{8A6EB2B1-3292-4C4B-9CB4-4CF186CA80E7}" srcId="{5288B250-7E2C-461C-96DD-973BA848F8B8}" destId="{AAB60FF7-E658-4569-B85A-D304D289203A}" srcOrd="2" destOrd="0" parTransId="{C5D7C4E9-27F2-4AAD-BBD1-626AB52C99E1}" sibTransId="{193916BE-951C-464A-9017-178C78CA3C1F}"/>
    <dgm:cxn modelId="{52294CCD-E821-40B8-A058-53D3F79AEBF7}" type="presParOf" srcId="{28D552A0-621C-44E0-9639-5F2ECAE854B1}" destId="{6D6CD3AD-35DD-4D87-AFC8-8C466786DDA0}" srcOrd="0" destOrd="0" presId="urn:microsoft.com/office/officeart/2005/8/layout/vList3#1"/>
    <dgm:cxn modelId="{B69DCA31-6656-4AE5-900D-45D164E69348}" type="presParOf" srcId="{6D6CD3AD-35DD-4D87-AFC8-8C466786DDA0}" destId="{D299B547-7A8A-4703-ADDD-CC2AFF157D75}" srcOrd="0" destOrd="0" presId="urn:microsoft.com/office/officeart/2005/8/layout/vList3#1"/>
    <dgm:cxn modelId="{86D6E3B9-EC98-43F2-B76B-A1C712FD0A32}" type="presParOf" srcId="{6D6CD3AD-35DD-4D87-AFC8-8C466786DDA0}" destId="{73DF31DA-BFFA-4E02-8F4B-5CC05783D52E}" srcOrd="1" destOrd="0" presId="urn:microsoft.com/office/officeart/2005/8/layout/vList3#1"/>
    <dgm:cxn modelId="{624838BD-5EE8-46C7-B0DE-D287CB8A73C5}" type="presParOf" srcId="{28D552A0-621C-44E0-9639-5F2ECAE854B1}" destId="{DA5C94E1-A55A-4081-884D-A8FF121337D3}" srcOrd="1" destOrd="0" presId="urn:microsoft.com/office/officeart/2005/8/layout/vList3#1"/>
    <dgm:cxn modelId="{32163571-B0AD-42B6-8B84-A4C04ED4D2FD}" type="presParOf" srcId="{28D552A0-621C-44E0-9639-5F2ECAE854B1}" destId="{E506C961-0FFC-457B-AB01-5566D6A2E5D0}" srcOrd="2" destOrd="0" presId="urn:microsoft.com/office/officeart/2005/8/layout/vList3#1"/>
    <dgm:cxn modelId="{CD0376DA-9F42-4443-8AC7-78DC5FA68924}" type="presParOf" srcId="{E506C961-0FFC-457B-AB01-5566D6A2E5D0}" destId="{8AA5B927-601F-4465-925D-0D0E0EF17831}" srcOrd="0" destOrd="0" presId="urn:microsoft.com/office/officeart/2005/8/layout/vList3#1"/>
    <dgm:cxn modelId="{BDD28C45-B909-4EE6-B7B8-2D3FABF91210}" type="presParOf" srcId="{E506C961-0FFC-457B-AB01-5566D6A2E5D0}" destId="{ED7129CD-1B4B-4139-B9C4-C34B544966B1}" srcOrd="1" destOrd="0" presId="urn:microsoft.com/office/officeart/2005/8/layout/vList3#1"/>
    <dgm:cxn modelId="{8B8DC6DA-0C4D-461E-8AD9-0D5766AFCBBC}" type="presParOf" srcId="{28D552A0-621C-44E0-9639-5F2ECAE854B1}" destId="{21DAA11C-2F36-4113-8D79-261448743CF7}" srcOrd="3" destOrd="0" presId="urn:microsoft.com/office/officeart/2005/8/layout/vList3#1"/>
    <dgm:cxn modelId="{175C7BA0-489A-4A6B-99C0-BC77B8E7B4F4}" type="presParOf" srcId="{28D552A0-621C-44E0-9639-5F2ECAE854B1}" destId="{94D46CC0-2814-49E6-8B80-4BA610376640}" srcOrd="4" destOrd="0" presId="urn:microsoft.com/office/officeart/2005/8/layout/vList3#1"/>
    <dgm:cxn modelId="{EAA087E6-1C43-4416-AAA4-CD5202C1E667}" type="presParOf" srcId="{94D46CC0-2814-49E6-8B80-4BA610376640}" destId="{CEC49D04-CD2B-47A8-9E7B-C301B2AEA948}" srcOrd="0" destOrd="0" presId="urn:microsoft.com/office/officeart/2005/8/layout/vList3#1"/>
    <dgm:cxn modelId="{ACF0748B-08AB-4EDF-9F2F-8BEBE7B14AE2}" type="presParOf" srcId="{94D46CC0-2814-49E6-8B80-4BA610376640}" destId="{197DF769-9989-4839-9E5A-7A174E41F86C}" srcOrd="1" destOrd="0" presId="urn:microsoft.com/office/officeart/2005/8/layout/vList3#1"/>
    <dgm:cxn modelId="{93A28BCC-A7C4-4292-A442-69273DF9B1FA}" type="presParOf" srcId="{28D552A0-621C-44E0-9639-5F2ECAE854B1}" destId="{1367D075-85B2-4E54-8081-B8F26CC7FAE5}" srcOrd="5" destOrd="0" presId="urn:microsoft.com/office/officeart/2005/8/layout/vList3#1"/>
    <dgm:cxn modelId="{DC7009FD-998D-48D5-B3C8-4EFB673BE738}" type="presParOf" srcId="{28D552A0-621C-44E0-9639-5F2ECAE854B1}" destId="{99C13D24-3408-4CF5-BFE6-3D2D89402299}" srcOrd="6" destOrd="0" presId="urn:microsoft.com/office/officeart/2005/8/layout/vList3#1"/>
    <dgm:cxn modelId="{DA5A6EA7-2859-44B8-89F5-E715DFF9C154}" type="presParOf" srcId="{99C13D24-3408-4CF5-BFE6-3D2D89402299}" destId="{6F0752ED-E3AD-43BB-8671-B1D0D2780469}" srcOrd="0" destOrd="0" presId="urn:microsoft.com/office/officeart/2005/8/layout/vList3#1"/>
    <dgm:cxn modelId="{01B4A4DC-4088-4648-9E97-93C52D2B92AA}" type="presParOf" srcId="{99C13D24-3408-4CF5-BFE6-3D2D89402299}" destId="{742CDD3E-365B-41A0-80D8-0E98724F86B2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877CC8-7E83-4CA9-9E09-26894B53EB70}" type="doc">
      <dgm:prSet loTypeId="urn:microsoft.com/office/officeart/2005/8/layout/equation1" loCatId="process" qsTypeId="urn:microsoft.com/office/officeart/2005/8/quickstyle/simple1" qsCatId="simple" csTypeId="urn:microsoft.com/office/officeart/2005/8/colors/accent0_3" csCatId="mainScheme" phldr="1"/>
      <dgm:spPr/>
    </dgm:pt>
    <dgm:pt modelId="{7B13FAF2-2E97-471B-8559-78A0D5E66584}">
      <dgm:prSet phldrT="[Text]" custT="1"/>
      <dgm:spPr/>
      <dgm:t>
        <a:bodyPr/>
        <a:lstStyle/>
        <a:p>
          <a:r>
            <a:rPr lang="en-US" sz="1800" dirty="0" err="1" smtClean="0">
              <a:latin typeface="Cambria" pitchFamily="18" charset="0"/>
            </a:rPr>
            <a:t>Sasaran</a:t>
          </a:r>
          <a:r>
            <a:rPr lang="en-US" sz="1800" dirty="0" smtClean="0">
              <a:latin typeface="Cambria" pitchFamily="18" charset="0"/>
            </a:rPr>
            <a:t> Kinerja </a:t>
          </a:r>
          <a:r>
            <a:rPr lang="en-US" sz="1800" dirty="0" err="1" smtClean="0">
              <a:latin typeface="Cambria" pitchFamily="18" charset="0"/>
            </a:rPr>
            <a:t>Pegawai</a:t>
          </a:r>
          <a:r>
            <a:rPr lang="en-US" sz="1800" dirty="0" smtClean="0">
              <a:latin typeface="Cambria" pitchFamily="18" charset="0"/>
            </a:rPr>
            <a:t> (SKP)</a:t>
          </a:r>
          <a:r>
            <a:rPr lang="id-ID" sz="1800" dirty="0" smtClean="0">
              <a:latin typeface="Cambria" pitchFamily="18" charset="0"/>
            </a:rPr>
            <a:t> </a:t>
          </a:r>
        </a:p>
        <a:p>
          <a:r>
            <a:rPr lang="id-ID" sz="1800" dirty="0" smtClean="0">
              <a:latin typeface="Cambria" pitchFamily="18" charset="0"/>
            </a:rPr>
            <a:t>(60%)</a:t>
          </a:r>
          <a:endParaRPr lang="en-US" sz="1800" dirty="0">
            <a:latin typeface="Cambria" pitchFamily="18" charset="0"/>
          </a:endParaRPr>
        </a:p>
      </dgm:t>
    </dgm:pt>
    <dgm:pt modelId="{CE385FAB-1DC6-4B4B-9275-B81BD9A5C7A0}" type="parTrans" cxnId="{CA152AD6-4761-4463-B65A-048FFD18562C}">
      <dgm:prSet/>
      <dgm:spPr/>
      <dgm:t>
        <a:bodyPr/>
        <a:lstStyle/>
        <a:p>
          <a:endParaRPr lang="en-US" sz="1400">
            <a:latin typeface="Cambria" pitchFamily="18" charset="0"/>
          </a:endParaRPr>
        </a:p>
      </dgm:t>
    </dgm:pt>
    <dgm:pt modelId="{E090A020-A3D6-4486-9157-D146CC0715B2}" type="sibTrans" cxnId="{CA152AD6-4761-4463-B65A-048FFD18562C}">
      <dgm:prSet custT="1"/>
      <dgm:spPr>
        <a:solidFill>
          <a:srgbClr val="00B0F0"/>
        </a:solidFill>
      </dgm:spPr>
      <dgm:t>
        <a:bodyPr/>
        <a:lstStyle/>
        <a:p>
          <a:endParaRPr lang="en-US" sz="1400">
            <a:latin typeface="Cambria" pitchFamily="18" charset="0"/>
          </a:endParaRPr>
        </a:p>
      </dgm:t>
    </dgm:pt>
    <dgm:pt modelId="{809B1B9F-F28C-4616-B75B-A26B88C6B74F}">
      <dgm:prSet phldrT="[Text]" custT="1"/>
      <dgm:spPr/>
      <dgm:t>
        <a:bodyPr/>
        <a:lstStyle/>
        <a:p>
          <a:r>
            <a:rPr lang="en-US" sz="2000" dirty="0" err="1" smtClean="0">
              <a:latin typeface="Cambria" pitchFamily="18" charset="0"/>
            </a:rPr>
            <a:t>Perilaku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Kerja</a:t>
          </a:r>
          <a:endParaRPr lang="id-ID" sz="2000" dirty="0" smtClean="0">
            <a:latin typeface="Cambria" pitchFamily="18" charset="0"/>
          </a:endParaRPr>
        </a:p>
        <a:p>
          <a:r>
            <a:rPr lang="id-ID" sz="2000" dirty="0" smtClean="0">
              <a:latin typeface="Cambria" pitchFamily="18" charset="0"/>
            </a:rPr>
            <a:t>(40%)</a:t>
          </a:r>
          <a:endParaRPr lang="en-US" sz="2000" dirty="0">
            <a:latin typeface="Cambria" pitchFamily="18" charset="0"/>
          </a:endParaRPr>
        </a:p>
      </dgm:t>
    </dgm:pt>
    <dgm:pt modelId="{33EE4365-8064-4C0C-A04C-CE2469432BA5}" type="parTrans" cxnId="{ED4DA163-B9C3-4B87-A8F5-FECF2380BBFA}">
      <dgm:prSet/>
      <dgm:spPr/>
      <dgm:t>
        <a:bodyPr/>
        <a:lstStyle/>
        <a:p>
          <a:endParaRPr lang="en-US" sz="1400">
            <a:latin typeface="Cambria" pitchFamily="18" charset="0"/>
          </a:endParaRPr>
        </a:p>
      </dgm:t>
    </dgm:pt>
    <dgm:pt modelId="{0AA844E9-9657-4167-9BA5-74C95F0D50E8}" type="sibTrans" cxnId="{ED4DA163-B9C3-4B87-A8F5-FECF2380BBFA}">
      <dgm:prSet/>
      <dgm:spPr/>
      <dgm:t>
        <a:bodyPr/>
        <a:lstStyle/>
        <a:p>
          <a:endParaRPr lang="en-US" sz="1400">
            <a:latin typeface="Cambria" pitchFamily="18" charset="0"/>
          </a:endParaRPr>
        </a:p>
      </dgm:t>
    </dgm:pt>
    <dgm:pt modelId="{4891DBAB-38C3-4141-A5FE-27ADF3B5D240}" type="pres">
      <dgm:prSet presAssocID="{AD877CC8-7E83-4CA9-9E09-26894B53EB70}" presName="linearFlow" presStyleCnt="0">
        <dgm:presLayoutVars>
          <dgm:dir/>
          <dgm:resizeHandles val="exact"/>
        </dgm:presLayoutVars>
      </dgm:prSet>
      <dgm:spPr/>
    </dgm:pt>
    <dgm:pt modelId="{D5FA2D38-6E23-44CB-B4D0-AF3F864C9A1A}" type="pres">
      <dgm:prSet presAssocID="{7B13FAF2-2E97-471B-8559-78A0D5E66584}" presName="node" presStyleLbl="node1" presStyleIdx="0" presStyleCnt="2" custScaleX="164062" custScaleY="96115" custLinFactNeighborX="55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8DDA5-77A4-4919-BE91-C28170924FB5}" type="pres">
      <dgm:prSet presAssocID="{E090A020-A3D6-4486-9157-D146CC0715B2}" presName="spacerL" presStyleCnt="0"/>
      <dgm:spPr/>
    </dgm:pt>
    <dgm:pt modelId="{5CEB5D03-F998-4BD1-A2E5-BC1C71D64A02}" type="pres">
      <dgm:prSet presAssocID="{E090A020-A3D6-4486-9157-D146CC0715B2}" presName="sibTrans" presStyleLbl="sibTrans2D1" presStyleIdx="0" presStyleCnt="1" custLinFactNeighborX="15820"/>
      <dgm:spPr>
        <a:prstGeom prst="mathPlus">
          <a:avLst/>
        </a:prstGeom>
      </dgm:spPr>
      <dgm:t>
        <a:bodyPr/>
        <a:lstStyle/>
        <a:p>
          <a:endParaRPr lang="id-ID"/>
        </a:p>
      </dgm:t>
    </dgm:pt>
    <dgm:pt modelId="{3721E58D-3D29-4033-8692-FE86BFF8C915}" type="pres">
      <dgm:prSet presAssocID="{E090A020-A3D6-4486-9157-D146CC0715B2}" presName="spacerR" presStyleCnt="0"/>
      <dgm:spPr/>
    </dgm:pt>
    <dgm:pt modelId="{A00FD1C5-B9BB-42C3-9198-9F4E08961E6E}" type="pres">
      <dgm:prSet presAssocID="{809B1B9F-F28C-4616-B75B-A26B88C6B74F}" presName="node" presStyleLbl="node1" presStyleIdx="1" presStyleCnt="2" custScaleX="143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152AD6-4761-4463-B65A-048FFD18562C}" srcId="{AD877CC8-7E83-4CA9-9E09-26894B53EB70}" destId="{7B13FAF2-2E97-471B-8559-78A0D5E66584}" srcOrd="0" destOrd="0" parTransId="{CE385FAB-1DC6-4B4B-9275-B81BD9A5C7A0}" sibTransId="{E090A020-A3D6-4486-9157-D146CC0715B2}"/>
    <dgm:cxn modelId="{5A2250B5-DE4F-4B7D-9705-3A9FB22C2B3B}" type="presOf" srcId="{E090A020-A3D6-4486-9157-D146CC0715B2}" destId="{5CEB5D03-F998-4BD1-A2E5-BC1C71D64A02}" srcOrd="0" destOrd="0" presId="urn:microsoft.com/office/officeart/2005/8/layout/equation1"/>
    <dgm:cxn modelId="{ED4DA163-B9C3-4B87-A8F5-FECF2380BBFA}" srcId="{AD877CC8-7E83-4CA9-9E09-26894B53EB70}" destId="{809B1B9F-F28C-4616-B75B-A26B88C6B74F}" srcOrd="1" destOrd="0" parTransId="{33EE4365-8064-4C0C-A04C-CE2469432BA5}" sibTransId="{0AA844E9-9657-4167-9BA5-74C95F0D50E8}"/>
    <dgm:cxn modelId="{14FD99BD-9BE9-421A-9BCE-D60B62BA3C7A}" type="presOf" srcId="{809B1B9F-F28C-4616-B75B-A26B88C6B74F}" destId="{A00FD1C5-B9BB-42C3-9198-9F4E08961E6E}" srcOrd="0" destOrd="0" presId="urn:microsoft.com/office/officeart/2005/8/layout/equation1"/>
    <dgm:cxn modelId="{6C2D5498-0ED9-4CC5-AC37-3BA016D63B93}" type="presOf" srcId="{7B13FAF2-2E97-471B-8559-78A0D5E66584}" destId="{D5FA2D38-6E23-44CB-B4D0-AF3F864C9A1A}" srcOrd="0" destOrd="0" presId="urn:microsoft.com/office/officeart/2005/8/layout/equation1"/>
    <dgm:cxn modelId="{A55881B8-1172-4A66-9AF8-B13D7F79B5F0}" type="presOf" srcId="{AD877CC8-7E83-4CA9-9E09-26894B53EB70}" destId="{4891DBAB-38C3-4141-A5FE-27ADF3B5D240}" srcOrd="0" destOrd="0" presId="urn:microsoft.com/office/officeart/2005/8/layout/equation1"/>
    <dgm:cxn modelId="{89E88761-DED8-4333-9F43-59E9D145C072}" type="presParOf" srcId="{4891DBAB-38C3-4141-A5FE-27ADF3B5D240}" destId="{D5FA2D38-6E23-44CB-B4D0-AF3F864C9A1A}" srcOrd="0" destOrd="0" presId="urn:microsoft.com/office/officeart/2005/8/layout/equation1"/>
    <dgm:cxn modelId="{C45F5567-7159-4A04-AEB9-7AAFEEAEDF0E}" type="presParOf" srcId="{4891DBAB-38C3-4141-A5FE-27ADF3B5D240}" destId="{24D8DDA5-77A4-4919-BE91-C28170924FB5}" srcOrd="1" destOrd="0" presId="urn:microsoft.com/office/officeart/2005/8/layout/equation1"/>
    <dgm:cxn modelId="{29E6ECA2-8895-46C3-ACE0-B057D7ECAE0F}" type="presParOf" srcId="{4891DBAB-38C3-4141-A5FE-27ADF3B5D240}" destId="{5CEB5D03-F998-4BD1-A2E5-BC1C71D64A02}" srcOrd="2" destOrd="0" presId="urn:microsoft.com/office/officeart/2005/8/layout/equation1"/>
    <dgm:cxn modelId="{9F4BB132-014B-4542-B358-32A10F2D278A}" type="presParOf" srcId="{4891DBAB-38C3-4141-A5FE-27ADF3B5D240}" destId="{3721E58D-3D29-4033-8692-FE86BFF8C915}" srcOrd="3" destOrd="0" presId="urn:microsoft.com/office/officeart/2005/8/layout/equation1"/>
    <dgm:cxn modelId="{AFED31C1-B83C-41AF-AD1F-FA87EDD8E650}" type="presParOf" srcId="{4891DBAB-38C3-4141-A5FE-27ADF3B5D240}" destId="{A00FD1C5-B9BB-42C3-9198-9F4E08961E6E}" srcOrd="4" destOrd="0" presId="urn:microsoft.com/office/officeart/2005/8/layout/equatio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DF31DA-BFFA-4E02-8F4B-5CC05783D52E}">
      <dsp:nvSpPr>
        <dsp:cNvPr id="0" name=""/>
        <dsp:cNvSpPr/>
      </dsp:nvSpPr>
      <dsp:spPr>
        <a:xfrm rot="10800000">
          <a:off x="1291265" y="3446"/>
          <a:ext cx="8082087" cy="1120921"/>
        </a:xfrm>
        <a:prstGeom prst="homePlate">
          <a:avLst/>
        </a:prstGeom>
        <a:solidFill>
          <a:srgbClr val="00B05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295" tIns="68580" rIns="128016" bIns="68580" numCol="1" spcCol="1270" anchor="ctr" anchorCtr="0">
          <a:noAutofit/>
        </a:bodyPr>
        <a:lstStyle/>
        <a:p>
          <a:pPr marL="441325" lvl="0" indent="-44132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>
              <a:latin typeface="Calibri" pitchFamily="34" charset="0"/>
            </a:rPr>
            <a:t>(1) </a:t>
          </a:r>
          <a:r>
            <a:rPr lang="id-ID" sz="1800" b="1" kern="1200" dirty="0" smtClean="0">
              <a:latin typeface="Calibri" pitchFamily="34" charset="0"/>
            </a:rPr>
            <a:t>	</a:t>
          </a:r>
          <a:r>
            <a:rPr lang="sv-SE" sz="1800" b="1" kern="1200" dirty="0" smtClean="0">
              <a:latin typeface="Calibri" pitchFamily="34" charset="0"/>
            </a:rPr>
            <a:t>Penilaian kinerja PNS bertujuan untuk menjamin objektivitas pembinaan PNS yang didasarkan sistem prestasi dan sistem karier.</a:t>
          </a:r>
          <a:endParaRPr lang="id-ID" sz="1800" b="1" kern="1200" dirty="0">
            <a:latin typeface="Calibri" pitchFamily="34" charset="0"/>
          </a:endParaRPr>
        </a:p>
      </dsp:txBody>
      <dsp:txXfrm rot="10800000">
        <a:off x="1291265" y="3446"/>
        <a:ext cx="8082087" cy="1120921"/>
      </dsp:txXfrm>
    </dsp:sp>
    <dsp:sp modelId="{D299B547-7A8A-4703-ADDD-CC2AFF157D75}">
      <dsp:nvSpPr>
        <dsp:cNvPr id="0" name=""/>
        <dsp:cNvSpPr/>
      </dsp:nvSpPr>
      <dsp:spPr>
        <a:xfrm>
          <a:off x="493134" y="3446"/>
          <a:ext cx="1120921" cy="112092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7129CD-1B4B-4139-B9C4-C34B544966B1}">
      <dsp:nvSpPr>
        <dsp:cNvPr id="0" name=""/>
        <dsp:cNvSpPr/>
      </dsp:nvSpPr>
      <dsp:spPr>
        <a:xfrm rot="10800000">
          <a:off x="1291265" y="1458971"/>
          <a:ext cx="8082087" cy="1413010"/>
        </a:xfrm>
        <a:prstGeom prst="homePlate">
          <a:avLst/>
        </a:prstGeom>
        <a:solidFill>
          <a:srgbClr val="00B05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295" tIns="68580" rIns="128016" bIns="68580" numCol="1" spcCol="1270" anchor="ctr" anchorCtr="0">
          <a:noAutofit/>
        </a:bodyPr>
        <a:lstStyle/>
        <a:p>
          <a:pPr marL="450850" lvl="0" indent="-45085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>
              <a:latin typeface="Calibri" pitchFamily="34" charset="0"/>
            </a:rPr>
            <a:t>(2) 	Penilaian kinerja PNS dilakukan berdasarkan perencanaan kinerja pada tingkat individu dan tingkat unit atau organisasi, dengan memperhatikan target, capaian, hasil, dan manfaat yang dicapai, serta perilaku PNS.</a:t>
          </a:r>
          <a:endParaRPr lang="id-ID" sz="1800" b="1" kern="1200" dirty="0">
            <a:latin typeface="Calibri" pitchFamily="34" charset="0"/>
          </a:endParaRPr>
        </a:p>
      </dsp:txBody>
      <dsp:txXfrm rot="10800000">
        <a:off x="1291265" y="1458971"/>
        <a:ext cx="8082087" cy="1413010"/>
      </dsp:txXfrm>
    </dsp:sp>
    <dsp:sp modelId="{8AA5B927-601F-4465-925D-0D0E0EF17831}">
      <dsp:nvSpPr>
        <dsp:cNvPr id="0" name=""/>
        <dsp:cNvSpPr/>
      </dsp:nvSpPr>
      <dsp:spPr>
        <a:xfrm>
          <a:off x="493134" y="1605016"/>
          <a:ext cx="1120921" cy="112092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7DF769-9989-4839-9E5A-7A174E41F86C}">
      <dsp:nvSpPr>
        <dsp:cNvPr id="0" name=""/>
        <dsp:cNvSpPr/>
      </dsp:nvSpPr>
      <dsp:spPr>
        <a:xfrm rot="10800000">
          <a:off x="1291265" y="3206585"/>
          <a:ext cx="8082087" cy="1120921"/>
        </a:xfrm>
        <a:prstGeom prst="homePlate">
          <a:avLst/>
        </a:prstGeom>
        <a:solidFill>
          <a:srgbClr val="00B05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295" tIns="68580" rIns="128016" bIns="68580" numCol="1" spcCol="1270" anchor="ctr" anchorCtr="0">
          <a:noAutofit/>
        </a:bodyPr>
        <a:lstStyle/>
        <a:p>
          <a:pPr marL="450850" lvl="0" indent="-45085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>
              <a:latin typeface="Calibri" pitchFamily="34" charset="0"/>
            </a:rPr>
            <a:t>(3) </a:t>
          </a:r>
          <a:r>
            <a:rPr lang="en-US" sz="1800" b="1" kern="1200" dirty="0" smtClean="0">
              <a:latin typeface="Calibri" pitchFamily="34" charset="0"/>
            </a:rPr>
            <a:t>	</a:t>
          </a:r>
          <a:r>
            <a:rPr lang="id-ID" sz="1800" b="1" kern="1200" dirty="0" smtClean="0">
              <a:latin typeface="Calibri" pitchFamily="34" charset="0"/>
            </a:rPr>
            <a:t>Penilaian kinerja PNS dilakukan secara objektif, terukur, akuntabel, partisipatif, dan transparan.</a:t>
          </a:r>
          <a:endParaRPr lang="id-ID" sz="1800" b="1" kern="1200" dirty="0">
            <a:latin typeface="Calibri" pitchFamily="34" charset="0"/>
          </a:endParaRPr>
        </a:p>
      </dsp:txBody>
      <dsp:txXfrm rot="10800000">
        <a:off x="1291265" y="3206585"/>
        <a:ext cx="8082087" cy="1120921"/>
      </dsp:txXfrm>
    </dsp:sp>
    <dsp:sp modelId="{CEC49D04-CD2B-47A8-9E7B-C301B2AEA948}">
      <dsp:nvSpPr>
        <dsp:cNvPr id="0" name=""/>
        <dsp:cNvSpPr/>
      </dsp:nvSpPr>
      <dsp:spPr>
        <a:xfrm>
          <a:off x="493134" y="3206585"/>
          <a:ext cx="1120921" cy="112092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42CDD3E-365B-41A0-80D8-0E98724F86B2}">
      <dsp:nvSpPr>
        <dsp:cNvPr id="0" name=""/>
        <dsp:cNvSpPr/>
      </dsp:nvSpPr>
      <dsp:spPr>
        <a:xfrm rot="10800000">
          <a:off x="1291265" y="4662110"/>
          <a:ext cx="8082087" cy="1120921"/>
        </a:xfrm>
        <a:prstGeom prst="homePlate">
          <a:avLst/>
        </a:prstGeom>
        <a:solidFill>
          <a:srgbClr val="00B05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295" tIns="68580" rIns="128016" bIns="68580" numCol="1" spcCol="1270" anchor="ctr" anchorCtr="0">
          <a:noAutofit/>
        </a:bodyPr>
        <a:lstStyle/>
        <a:p>
          <a:pPr marL="403225" lvl="0" indent="-403225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403225" algn="l"/>
            </a:tabLst>
          </a:pPr>
          <a:r>
            <a:rPr lang="id-ID" sz="1800" b="1" kern="1200" dirty="0" smtClean="0">
              <a:latin typeface="Calibri" pitchFamily="34" charset="0"/>
            </a:rPr>
            <a:t>(4) </a:t>
          </a:r>
          <a:r>
            <a:rPr lang="en-US" sz="1800" b="1" kern="1200" dirty="0" smtClean="0">
              <a:latin typeface="Calibri" pitchFamily="34" charset="0"/>
            </a:rPr>
            <a:t>	</a:t>
          </a:r>
          <a:r>
            <a:rPr lang="id-ID" sz="1800" b="1" kern="1200" dirty="0" smtClean="0">
              <a:latin typeface="Calibri" pitchFamily="34" charset="0"/>
            </a:rPr>
            <a:t>Penilaian kinerja PNS dilakukan oleh atasan langsung dari PNS atau pejabat yang ditentukan oleh PyB.</a:t>
          </a:r>
          <a:endParaRPr lang="id-ID" sz="1800" b="1" kern="1200" dirty="0">
            <a:latin typeface="Calibri" pitchFamily="34" charset="0"/>
          </a:endParaRPr>
        </a:p>
      </dsp:txBody>
      <dsp:txXfrm rot="10800000">
        <a:off x="1291265" y="4662110"/>
        <a:ext cx="8082087" cy="1120921"/>
      </dsp:txXfrm>
    </dsp:sp>
    <dsp:sp modelId="{6F0752ED-E3AD-43BB-8671-B1D0D2780469}">
      <dsp:nvSpPr>
        <dsp:cNvPr id="0" name=""/>
        <dsp:cNvSpPr/>
      </dsp:nvSpPr>
      <dsp:spPr>
        <a:xfrm>
          <a:off x="493134" y="4662110"/>
          <a:ext cx="1120921" cy="112092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FA2D38-6E23-44CB-B4D0-AF3F864C9A1A}">
      <dsp:nvSpPr>
        <dsp:cNvPr id="0" name=""/>
        <dsp:cNvSpPr/>
      </dsp:nvSpPr>
      <dsp:spPr>
        <a:xfrm>
          <a:off x="61120" y="491281"/>
          <a:ext cx="2224880" cy="130343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Cambria" pitchFamily="18" charset="0"/>
            </a:rPr>
            <a:t>Sasaran</a:t>
          </a:r>
          <a:r>
            <a:rPr lang="en-US" sz="1800" kern="1200" dirty="0" smtClean="0">
              <a:latin typeface="Cambria" pitchFamily="18" charset="0"/>
            </a:rPr>
            <a:t> Kinerja </a:t>
          </a:r>
          <a:r>
            <a:rPr lang="en-US" sz="1800" kern="1200" dirty="0" err="1" smtClean="0">
              <a:latin typeface="Cambria" pitchFamily="18" charset="0"/>
            </a:rPr>
            <a:t>Pegawai</a:t>
          </a:r>
          <a:r>
            <a:rPr lang="en-US" sz="1800" kern="1200" dirty="0" smtClean="0">
              <a:latin typeface="Cambria" pitchFamily="18" charset="0"/>
            </a:rPr>
            <a:t> (SKP)</a:t>
          </a:r>
          <a:r>
            <a:rPr lang="id-ID" sz="1800" kern="1200" dirty="0" smtClean="0">
              <a:latin typeface="Cambria" pitchFamily="18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latin typeface="Cambria" pitchFamily="18" charset="0"/>
            </a:rPr>
            <a:t>(60%)</a:t>
          </a:r>
          <a:endParaRPr lang="en-US" sz="1800" kern="1200" dirty="0">
            <a:latin typeface="Cambria" pitchFamily="18" charset="0"/>
          </a:endParaRPr>
        </a:p>
      </dsp:txBody>
      <dsp:txXfrm>
        <a:off x="61120" y="491281"/>
        <a:ext cx="2224880" cy="1303436"/>
      </dsp:txXfrm>
    </dsp:sp>
    <dsp:sp modelId="{5CEB5D03-F998-4BD1-A2E5-BC1C71D64A02}">
      <dsp:nvSpPr>
        <dsp:cNvPr id="0" name=""/>
        <dsp:cNvSpPr/>
      </dsp:nvSpPr>
      <dsp:spPr>
        <a:xfrm>
          <a:off x="2352889" y="749724"/>
          <a:ext cx="786550" cy="786550"/>
        </a:xfrm>
        <a:prstGeom prst="mathPlus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Cambria" pitchFamily="18" charset="0"/>
          </a:endParaRPr>
        </a:p>
      </dsp:txBody>
      <dsp:txXfrm>
        <a:off x="2352889" y="749724"/>
        <a:ext cx="786550" cy="786550"/>
      </dsp:txXfrm>
    </dsp:sp>
    <dsp:sp modelId="{A00FD1C5-B9BB-42C3-9198-9F4E08961E6E}">
      <dsp:nvSpPr>
        <dsp:cNvPr id="0" name=""/>
        <dsp:cNvSpPr/>
      </dsp:nvSpPr>
      <dsp:spPr>
        <a:xfrm>
          <a:off x="3232137" y="464939"/>
          <a:ext cx="1948991" cy="135612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Cambria" pitchFamily="18" charset="0"/>
            </a:rPr>
            <a:t>Perilaku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Kerja</a:t>
          </a:r>
          <a:endParaRPr lang="id-ID" sz="2000" kern="1200" dirty="0" smtClean="0">
            <a:latin typeface="Cambria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latin typeface="Cambria" pitchFamily="18" charset="0"/>
            </a:rPr>
            <a:t>(40%)</a:t>
          </a:r>
          <a:endParaRPr lang="en-US" sz="2000" kern="1200" dirty="0">
            <a:latin typeface="Cambria" pitchFamily="18" charset="0"/>
          </a:endParaRPr>
        </a:p>
      </dsp:txBody>
      <dsp:txXfrm>
        <a:off x="3232137" y="464939"/>
        <a:ext cx="1948991" cy="1356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64EDE-EC46-4BAE-85DF-1BBC0A65E976}" type="datetimeFigureOut">
              <a:rPr lang="id-ID" smtClean="0"/>
              <a:pPr/>
              <a:t>25/06/2018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B06AF-DD56-4B20-BE6C-604DBEAE803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06374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B06AF-DD56-4B20-BE6C-604DBEAE803F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C95668-8864-4685-B215-2F468D105F59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/>
              <a:pPr/>
              <a:t>25/06/2018</a:t>
            </a:fld>
            <a:endParaRPr lang="id-ID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/>
              <a:pPr/>
              <a:t>25/06/2018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439659"/>
      </p:ext>
    </p:extLst>
  </p:cSld>
  <p:clrMapOvr>
    <a:masterClrMapping/>
  </p:clrMapOvr>
  <p:transition spd="med"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14575"/>
      </p:ext>
    </p:extLst>
  </p:cSld>
  <p:clrMapOvr>
    <a:masterClrMapping/>
  </p:clrMapOvr>
  <p:transition spd="med"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749256"/>
      </p:ext>
    </p:extLst>
  </p:cSld>
  <p:clrMapOvr>
    <a:masterClrMapping/>
  </p:clrMapOvr>
  <p:transition spd="med"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065229"/>
      </p:ext>
    </p:extLst>
  </p:cSld>
  <p:clrMapOvr>
    <a:masterClrMapping/>
  </p:clrMapOvr>
  <p:transition spd="med"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328934"/>
      </p:ext>
    </p:extLst>
  </p:cSld>
  <p:clrMapOvr>
    <a:masterClrMapping/>
  </p:clrMapOvr>
  <p:transition spd="med"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745475"/>
      </p:ext>
    </p:extLst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5842387"/>
      </p:ext>
    </p:extLst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41625"/>
      </p:ext>
    </p:extLst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5422130"/>
      </p:ext>
    </p:extLst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043598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/>
              <a:pPr/>
              <a:t>25/06/2018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15506"/>
      </p:ext>
    </p:extLst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268358"/>
      </p:ext>
    </p:extLst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0243019"/>
      </p:ext>
    </p:extLst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672988"/>
      </p:ext>
    </p:extLst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2100499"/>
      </p:ext>
    </p:extLst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490453"/>
      </p:ext>
    </p:extLst>
  </p:cSld>
  <p:clrMapOvr>
    <a:masterClrMapping/>
  </p:clrMapOvr>
  <p:transition spd="med"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197633"/>
      </p:ext>
    </p:extLst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444665"/>
      </p:ext>
    </p:extLst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092523"/>
      </p:ext>
    </p:extLst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79900104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115384"/>
      </p:ext>
    </p:extLst>
  </p:cSld>
  <p:clrMapOvr>
    <a:masterClrMapping/>
  </p:clrMapOvr>
  <p:transition spd="med"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475021"/>
      </p:ext>
    </p:extLst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875352"/>
      </p:ext>
    </p:extLst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2907834"/>
      </p:ext>
    </p:extLst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220114"/>
      </p:ext>
    </p:extLst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229715"/>
      </p:ext>
    </p:extLst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809711"/>
      </p:ext>
    </p:extLst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9958828"/>
      </p:ext>
    </p:extLst>
  </p:cSld>
  <p:clrMapOvr>
    <a:masterClrMapping/>
  </p:clrMapOvr>
  <p:transition spd="med"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896555"/>
      </p:ext>
    </p:extLst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13377"/>
      </p:ext>
    </p:extLst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2257016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887236"/>
      </p:ext>
    </p:extLst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20166468"/>
      </p:ext>
    </p:extLst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35167"/>
      </p:ext>
    </p:extLst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358037"/>
      </p:ext>
    </p:extLst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549110"/>
      </p:ext>
    </p:extLst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089234"/>
      </p:ext>
    </p:extLst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852280"/>
      </p:ext>
    </p:extLst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86666"/>
      </p:ext>
    </p:extLst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198575"/>
      </p:ext>
    </p:extLst>
  </p:cSld>
  <p:clrMapOvr>
    <a:masterClrMapping/>
  </p:clrMapOvr>
  <p:transition spd="med"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654609"/>
      </p:ext>
    </p:extLst>
  </p:cSld>
  <p:clrMapOvr>
    <a:masterClrMapping/>
  </p:clrMapOvr>
  <p:transition spd="med"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314056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796477"/>
      </p:ext>
    </p:extLst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237127"/>
      </p:ext>
    </p:extLst>
  </p:cSld>
  <p:clrMapOvr>
    <a:masterClrMapping/>
  </p:clrMapOvr>
  <p:transition spd="med"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53842590"/>
      </p:ext>
    </p:extLst>
  </p:cSld>
  <p:clrMapOvr>
    <a:masterClrMapping/>
  </p:clrMapOvr>
  <p:transition spd="med"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079701"/>
      </p:ext>
    </p:extLst>
  </p:cSld>
  <p:clrMapOvr>
    <a:masterClrMapping/>
  </p:clrMapOvr>
  <p:transition spd="med"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155934"/>
      </p:ext>
    </p:extLst>
  </p:cSld>
  <p:clrMapOvr>
    <a:masterClrMapping/>
  </p:clrMapOvr>
  <p:transition spd="med"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369673"/>
      </p:ext>
    </p:extLst>
  </p:cSld>
  <p:clrMapOvr>
    <a:masterClrMapping/>
  </p:clrMapOvr>
  <p:transition spd="med"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587727"/>
      </p:ext>
    </p:extLst>
  </p:cSld>
  <p:clrMapOvr>
    <a:masterClrMapping/>
  </p:clrMapOvr>
  <p:transition spd="med"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448559"/>
      </p:ext>
    </p:extLst>
  </p:cSld>
  <p:clrMapOvr>
    <a:masterClrMapping/>
  </p:clrMapOvr>
  <p:transition spd="med"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262025"/>
      </p:ext>
    </p:extLst>
  </p:cSld>
  <p:clrMapOvr>
    <a:masterClrMapping/>
  </p:clrMapOvr>
  <p:transition spd="med"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04702"/>
      </p:ext>
    </p:extLst>
  </p:cSld>
  <p:clrMapOvr>
    <a:masterClrMapping/>
  </p:clrMapOvr>
  <p:transition spd="med"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803320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174595"/>
      </p:ext>
    </p:extLst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62541"/>
      </p:ext>
    </p:extLst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5862"/>
      </p:ext>
    </p:extLst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34955358"/>
      </p:ext>
    </p:extLst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096103"/>
      </p:ext>
    </p:extLst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837803"/>
      </p:ext>
    </p:extLst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761924"/>
      </p:ext>
    </p:extLst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162226"/>
      </p:ext>
    </p:extLst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7285735"/>
      </p:ext>
    </p:extLst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015001"/>
      </p:ext>
    </p:extLst>
  </p:cSld>
  <p:clrMapOvr>
    <a:masterClrMapping/>
  </p:clrMapOvr>
  <p:transition spd="med"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407680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002713"/>
      </p:ext>
    </p:extLst>
  </p:cSld>
  <p:clrMapOvr>
    <a:masterClrMapping/>
  </p:clrMapOvr>
  <p:transition spd="med"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3020588"/>
      </p:ext>
    </p:extLst>
  </p:cSld>
  <p:clrMapOvr>
    <a:masterClrMapping/>
  </p:clrMapOvr>
  <p:transition spd="med">
    <p:wipe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384604"/>
      </p:ext>
    </p:extLst>
  </p:cSld>
  <p:clrMapOvr>
    <a:masterClrMapping/>
  </p:clrMapOvr>
  <p:transition spd="med">
    <p:wipe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000464"/>
      </p:ext>
    </p:extLst>
  </p:cSld>
  <p:clrMapOvr>
    <a:masterClrMapping/>
  </p:clrMapOvr>
  <p:transition spd="med">
    <p:wipe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63055355"/>
      </p:ext>
    </p:extLst>
  </p:cSld>
  <p:clrMapOvr>
    <a:masterClrMapping/>
  </p:clrMapOvr>
  <p:transition spd="med">
    <p:wipe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817061"/>
      </p:ext>
    </p:extLst>
  </p:cSld>
  <p:clrMapOvr>
    <a:masterClrMapping/>
  </p:clrMapOvr>
  <p:transition spd="med">
    <p:wipe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881011"/>
      </p:ext>
    </p:extLst>
  </p:cSld>
  <p:clrMapOvr>
    <a:masterClrMapping/>
  </p:clrMapOvr>
  <p:transition spd="med">
    <p:wipe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433927"/>
      </p:ext>
    </p:extLst>
  </p:cSld>
  <p:clrMapOvr>
    <a:masterClrMapping/>
  </p:clrMapOvr>
  <p:transition spd="med">
    <p:wipe dir="r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958817"/>
      </p:ext>
    </p:extLst>
  </p:cSld>
  <p:clrMapOvr>
    <a:masterClrMapping/>
  </p:clrMapOvr>
  <p:transition spd="med">
    <p:wipe dir="r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3140"/>
      </p:ext>
    </p:extLst>
  </p:cSld>
  <p:clrMapOvr>
    <a:masterClrMapping/>
  </p:clrMapOvr>
  <p:transition spd="med">
    <p:wipe dir="r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969445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566254"/>
      </p:ext>
    </p:extLst>
  </p:cSld>
  <p:clrMapOvr>
    <a:masterClrMapping/>
  </p:clrMapOvr>
  <p:transition spd="med"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701822"/>
      </p:ext>
    </p:extLst>
  </p:cSld>
  <p:clrMapOvr>
    <a:masterClrMapping/>
  </p:clrMapOvr>
  <p:transition spd="med">
    <p:wipe dir="r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706447"/>
      </p:ext>
    </p:extLst>
  </p:cSld>
  <p:clrMapOvr>
    <a:masterClrMapping/>
  </p:clrMapOvr>
  <p:transition spd="med">
    <p:wipe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054276"/>
      </p:ext>
    </p:extLst>
  </p:cSld>
  <p:clrMapOvr>
    <a:masterClrMapping/>
  </p:clrMapOvr>
  <p:transition spd="med">
    <p:wipe dir="r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961883"/>
      </p:ext>
    </p:extLst>
  </p:cSld>
  <p:clrMapOvr>
    <a:masterClrMapping/>
  </p:clrMapOvr>
  <p:transition spd="med">
    <p:wipe dir="r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35963282"/>
      </p:ext>
    </p:extLst>
  </p:cSld>
  <p:clrMapOvr>
    <a:masterClrMapping/>
  </p:clrMapOvr>
  <p:transition spd="med">
    <p:wipe dir="r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081510"/>
      </p:ext>
    </p:extLst>
  </p:cSld>
  <p:clrMapOvr>
    <a:masterClrMapping/>
  </p:clrMapOvr>
  <p:transition spd="med">
    <p:wipe dir="r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435833"/>
      </p:ext>
    </p:extLst>
  </p:cSld>
  <p:clrMapOvr>
    <a:masterClrMapping/>
  </p:clrMapOvr>
  <p:transition spd="med">
    <p:wipe dir="r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490524"/>
      </p:ext>
    </p:extLst>
  </p:cSld>
  <p:clrMapOvr>
    <a:masterClrMapping/>
  </p:clrMapOvr>
  <p:transition spd="med">
    <p:wipe dir="r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088995"/>
      </p:ext>
    </p:extLst>
  </p:cSld>
  <p:clrMapOvr>
    <a:masterClrMapping/>
  </p:clrMapOvr>
  <p:transition spd="med">
    <p:wipe dir="r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341735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462154"/>
      </p:ext>
    </p:extLst>
  </p:cSld>
  <p:clrMapOvr>
    <a:masterClrMapping/>
  </p:clrMapOvr>
  <p:transition spd="med">
    <p:wipe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586597"/>
      </p:ext>
    </p:extLst>
  </p:cSld>
  <p:clrMapOvr>
    <a:masterClrMapping/>
  </p:clrMapOvr>
  <p:transition spd="med">
    <p:wipe dir="r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027061"/>
      </p:ext>
    </p:extLst>
  </p:cSld>
  <p:clrMapOvr>
    <a:masterClrMapping/>
  </p:clrMapOvr>
  <p:transition spd="med">
    <p:wipe dir="r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081305"/>
      </p:ext>
    </p:extLst>
  </p:cSld>
  <p:clrMapOvr>
    <a:masterClrMapping/>
  </p:clrMapOvr>
  <p:transition spd="med">
    <p:wipe dir="r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528024"/>
      </p:ext>
    </p:extLst>
  </p:cSld>
  <p:clrMapOvr>
    <a:masterClrMapping/>
  </p:clrMapOvr>
  <p:transition spd="med">
    <p:wipe dir="r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499700"/>
      </p:ext>
    </p:extLst>
  </p:cSld>
  <p:clrMapOvr>
    <a:masterClrMapping/>
  </p:clrMapOvr>
  <p:transition spd="med">
    <p:wipe dir="r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21270551"/>
      </p:ext>
    </p:extLst>
  </p:cSld>
  <p:clrMapOvr>
    <a:masterClrMapping/>
  </p:clrMapOvr>
  <p:transition spd="med">
    <p:wipe dir="r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657936"/>
      </p:ext>
    </p:extLst>
  </p:cSld>
  <p:clrMapOvr>
    <a:masterClrMapping/>
  </p:clrMapOvr>
  <p:transition spd="med">
    <p:wipe dir="r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709300"/>
      </p:ext>
    </p:extLst>
  </p:cSld>
  <p:clrMapOvr>
    <a:masterClrMapping/>
  </p:clrMapOvr>
  <p:transition spd="med">
    <p:wipe dir="r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17973"/>
      </p:ext>
    </p:extLst>
  </p:cSld>
  <p:clrMapOvr>
    <a:masterClrMapping/>
  </p:clrMapOvr>
  <p:transition spd="med">
    <p:wipe dir="r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999650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656493"/>
      </p:ext>
    </p:extLst>
  </p:cSld>
  <p:clrMapOvr>
    <a:masterClrMapping/>
  </p:clrMapOvr>
  <p:transition spd="med">
    <p:wipe dir="r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707077"/>
      </p:ext>
    </p:extLst>
  </p:cSld>
  <p:clrMapOvr>
    <a:masterClrMapping/>
  </p:clrMapOvr>
  <p:transition spd="med">
    <p:wipe dir="r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161381"/>
      </p:ext>
    </p:extLst>
  </p:cSld>
  <p:clrMapOvr>
    <a:masterClrMapping/>
  </p:clrMapOvr>
  <p:transition spd="med">
    <p:wipe dir="r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065850"/>
      </p:ext>
    </p:extLst>
  </p:cSld>
  <p:clrMapOvr>
    <a:masterClrMapping/>
  </p:clrMapOvr>
  <p:transition spd="med">
    <p:wipe dir="r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559786"/>
      </p:ext>
    </p:extLst>
  </p:cSld>
  <p:clrMapOvr>
    <a:masterClrMapping/>
  </p:clrMapOvr>
  <p:transition spd="med">
    <p:wipe dir="r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220281"/>
      </p:ext>
    </p:extLst>
  </p:cSld>
  <p:clrMapOvr>
    <a:masterClrMapping/>
  </p:clrMapOvr>
  <p:transition spd="med">
    <p:wipe dir="r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268285"/>
      </p:ext>
    </p:extLst>
  </p:cSld>
  <p:clrMapOvr>
    <a:masterClrMapping/>
  </p:clrMapOvr>
  <p:transition spd="med">
    <p:wipe dir="r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30565892"/>
      </p:ext>
    </p:extLst>
  </p:cSld>
  <p:clrMapOvr>
    <a:masterClrMapping/>
  </p:clrMapOvr>
  <p:transition spd="med">
    <p:wipe dir="r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179400"/>
      </p:ext>
    </p:extLst>
  </p:cSld>
  <p:clrMapOvr>
    <a:masterClrMapping/>
  </p:clrMapOvr>
  <p:transition spd="med">
    <p:wipe dir="r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3658206"/>
      </p:ext>
    </p:extLst>
  </p:cSld>
  <p:clrMapOvr>
    <a:masterClrMapping/>
  </p:clrMapOvr>
  <p:transition spd="med">
    <p:wipe dir="r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671081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/>
              <a:pPr/>
              <a:t>25/06/2018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87035822"/>
      </p:ext>
    </p:extLst>
  </p:cSld>
  <p:clrMapOvr>
    <a:masterClrMapping/>
  </p:clrMapOvr>
  <p:transition spd="med">
    <p:wipe dir="r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136194"/>
      </p:ext>
    </p:extLst>
  </p:cSld>
  <p:clrMapOvr>
    <a:masterClrMapping/>
  </p:clrMapOvr>
  <p:transition spd="med">
    <p:wipe dir="r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167655"/>
      </p:ext>
    </p:extLst>
  </p:cSld>
  <p:clrMapOvr>
    <a:masterClrMapping/>
  </p:clrMapOvr>
  <p:transition spd="med">
    <p:wipe dir="r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842264"/>
      </p:ext>
    </p:extLst>
  </p:cSld>
  <p:clrMapOvr>
    <a:masterClrMapping/>
  </p:clrMapOvr>
  <p:transition spd="med">
    <p:wipe dir="r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580626"/>
      </p:ext>
    </p:extLst>
  </p:cSld>
  <p:clrMapOvr>
    <a:masterClrMapping/>
  </p:clrMapOvr>
  <p:transition spd="med">
    <p:wipe dir="r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052731"/>
      </p:ext>
    </p:extLst>
  </p:cSld>
  <p:clrMapOvr>
    <a:masterClrMapping/>
  </p:clrMapOvr>
  <p:transition spd="med">
    <p:wipe dir="r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31486"/>
      </p:ext>
    </p:extLst>
  </p:cSld>
  <p:clrMapOvr>
    <a:masterClrMapping/>
  </p:clrMapOvr>
  <p:transition spd="med">
    <p:wipe dir="r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995546"/>
      </p:ext>
    </p:extLst>
  </p:cSld>
  <p:clrMapOvr>
    <a:masterClrMapping/>
  </p:clrMapOvr>
  <p:transition spd="med">
    <p:wipe dir="r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48683269"/>
      </p:ext>
    </p:extLst>
  </p:cSld>
  <p:clrMapOvr>
    <a:masterClrMapping/>
  </p:clrMapOvr>
  <p:transition spd="med">
    <p:wipe dir="r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717504"/>
      </p:ext>
    </p:extLst>
  </p:cSld>
  <p:clrMapOvr>
    <a:masterClrMapping/>
  </p:clrMapOvr>
  <p:transition spd="med">
    <p:wipe dir="r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805598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552969"/>
      </p:ext>
    </p:extLst>
  </p:cSld>
  <p:clrMapOvr>
    <a:masterClrMapping/>
  </p:clrMapOvr>
  <p:transition spd="med">
    <p:wipe dir="r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arg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63660" y="1115310"/>
            <a:ext cx="8615178" cy="104644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577"/>
              </a:lnSpc>
              <a:tabLst>
                <a:tab pos="992004" algn="l"/>
                <a:tab pos="1466169" algn="l"/>
              </a:tabLst>
              <a:defRPr sz="31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1055" y="2317367"/>
            <a:ext cx="8877783" cy="2915117"/>
          </a:xfrm>
        </p:spPr>
        <p:txBody>
          <a:bodyPr lIns="0" tIns="0" rIns="0" bIns="0" numCol="1" spcCol="495216">
            <a:noAutofit/>
          </a:bodyPr>
          <a:lstStyle>
            <a:lvl1pPr marL="268278" indent="0">
              <a:lnSpc>
                <a:spcPct val="100000"/>
              </a:lnSpc>
              <a:spcBef>
                <a:spcPts val="2063"/>
              </a:spcBef>
              <a:spcAft>
                <a:spcPts val="236"/>
              </a:spcAft>
              <a:buNone/>
              <a:tabLst/>
              <a:defRPr sz="2100">
                <a:solidFill>
                  <a:schemeClr val="tx1"/>
                </a:solidFill>
              </a:defRPr>
            </a:lvl1pPr>
            <a:lvl2pPr marL="249561" indent="-249561">
              <a:lnSpc>
                <a:spcPct val="100000"/>
              </a:lnSpc>
              <a:spcBef>
                <a:spcPts val="2063"/>
              </a:spcBef>
              <a:spcAft>
                <a:spcPts val="236"/>
              </a:spcAft>
              <a:buClr>
                <a:schemeClr val="accent1"/>
              </a:buClr>
              <a:buFont typeface="Arial" charset="0"/>
              <a:buChar char="•"/>
              <a:tabLst/>
              <a:defRPr sz="2100">
                <a:solidFill>
                  <a:schemeClr val="tx1"/>
                </a:solidFill>
              </a:defRPr>
            </a:lvl2pPr>
            <a:lvl3pPr marL="424253" indent="-143497">
              <a:lnSpc>
                <a:spcPct val="100000"/>
              </a:lnSpc>
              <a:spcBef>
                <a:spcPts val="2063"/>
              </a:spcBef>
              <a:spcAft>
                <a:spcPts val="236"/>
              </a:spcAft>
              <a:buClr>
                <a:schemeClr val="tx1"/>
              </a:buClr>
              <a:tabLst/>
              <a:defRPr sz="2100">
                <a:solidFill>
                  <a:schemeClr val="tx1"/>
                </a:solidFill>
              </a:defRPr>
            </a:lvl3pPr>
            <a:lvl4pPr marL="740296" indent="-307911">
              <a:lnSpc>
                <a:spcPct val="100000"/>
              </a:lnSpc>
              <a:spcBef>
                <a:spcPts val="2063"/>
              </a:spcBef>
              <a:spcAft>
                <a:spcPts val="0"/>
              </a:spcAft>
              <a:buFont typeface=".AppleSystemUIFont" charset="-120"/>
              <a:buChar char="–"/>
              <a:tabLst/>
              <a:defRPr sz="2100">
                <a:solidFill>
                  <a:schemeClr val="tx1"/>
                </a:solidFill>
              </a:defRPr>
            </a:lvl4pPr>
            <a:lvl5pPr marL="740296" indent="-307911">
              <a:lnSpc>
                <a:spcPct val="100000"/>
              </a:lnSpc>
              <a:spcBef>
                <a:spcPts val="2063"/>
              </a:spcBef>
              <a:buFont typeface="+mj-lt"/>
              <a:buAutoNum type="arabicPeriod"/>
              <a:tabLst/>
              <a:defRPr sz="2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3" name="Group 162"/>
          <p:cNvGrpSpPr/>
          <p:nvPr userDrawn="1"/>
        </p:nvGrpSpPr>
        <p:grpSpPr>
          <a:xfrm>
            <a:off x="417682" y="5994005"/>
            <a:ext cx="8876571" cy="592358"/>
            <a:chOff x="711200" y="9245600"/>
            <a:chExt cx="12484100" cy="901700"/>
          </a:xfrm>
        </p:grpSpPr>
        <p:sp>
          <p:nvSpPr>
            <p:cNvPr id="164" name="AutoShape 1"/>
            <p:cNvSpPr>
              <a:spLocks/>
            </p:cNvSpPr>
            <p:nvPr userDrawn="1"/>
          </p:nvSpPr>
          <p:spPr bwMode="auto">
            <a:xfrm>
              <a:off x="13106400" y="97917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5" name="AutoShape 2"/>
            <p:cNvSpPr>
              <a:spLocks/>
            </p:cNvSpPr>
            <p:nvPr userDrawn="1"/>
          </p:nvSpPr>
          <p:spPr bwMode="auto">
            <a:xfrm>
              <a:off x="13017500" y="100584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6" name="AutoShape 3"/>
            <p:cNvSpPr>
              <a:spLocks/>
            </p:cNvSpPr>
            <p:nvPr userDrawn="1"/>
          </p:nvSpPr>
          <p:spPr bwMode="auto">
            <a:xfrm>
              <a:off x="13017500" y="98806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7" name="AutoShape 4"/>
            <p:cNvSpPr>
              <a:spLocks/>
            </p:cNvSpPr>
            <p:nvPr userDrawn="1"/>
          </p:nvSpPr>
          <p:spPr bwMode="auto">
            <a:xfrm>
              <a:off x="13017500" y="97917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8" name="AutoShape 5"/>
            <p:cNvSpPr>
              <a:spLocks/>
            </p:cNvSpPr>
            <p:nvPr userDrawn="1"/>
          </p:nvSpPr>
          <p:spPr bwMode="auto">
            <a:xfrm>
              <a:off x="13017500" y="94234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9" name="AutoShape 6"/>
            <p:cNvSpPr>
              <a:spLocks/>
            </p:cNvSpPr>
            <p:nvPr userDrawn="1"/>
          </p:nvSpPr>
          <p:spPr bwMode="auto">
            <a:xfrm>
              <a:off x="12928600" y="9969500"/>
              <a:ext cx="88900" cy="714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0" name="AutoShape 7"/>
            <p:cNvSpPr>
              <a:spLocks/>
            </p:cNvSpPr>
            <p:nvPr userDrawn="1"/>
          </p:nvSpPr>
          <p:spPr bwMode="auto">
            <a:xfrm>
              <a:off x="12928600" y="98806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1" name="AutoShape 8"/>
            <p:cNvSpPr>
              <a:spLocks/>
            </p:cNvSpPr>
            <p:nvPr userDrawn="1"/>
          </p:nvSpPr>
          <p:spPr bwMode="auto">
            <a:xfrm>
              <a:off x="12928600" y="97917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2" name="AutoShape 9"/>
            <p:cNvSpPr>
              <a:spLocks/>
            </p:cNvSpPr>
            <p:nvPr userDrawn="1"/>
          </p:nvSpPr>
          <p:spPr bwMode="auto">
            <a:xfrm>
              <a:off x="12293600" y="96139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3" name="AutoShape 10"/>
            <p:cNvSpPr>
              <a:spLocks/>
            </p:cNvSpPr>
            <p:nvPr userDrawn="1"/>
          </p:nvSpPr>
          <p:spPr bwMode="auto">
            <a:xfrm>
              <a:off x="12026900" y="92456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" name="AutoShape 11"/>
            <p:cNvSpPr>
              <a:spLocks/>
            </p:cNvSpPr>
            <p:nvPr userDrawn="1"/>
          </p:nvSpPr>
          <p:spPr bwMode="auto">
            <a:xfrm>
              <a:off x="11747500" y="9359900"/>
              <a:ext cx="88900" cy="68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5" name="AutoShape 12"/>
            <p:cNvSpPr>
              <a:spLocks/>
            </p:cNvSpPr>
            <p:nvPr userDrawn="1"/>
          </p:nvSpPr>
          <p:spPr bwMode="auto">
            <a:xfrm>
              <a:off x="11658600" y="94234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6" name="AutoShape 13"/>
            <p:cNvSpPr>
              <a:spLocks/>
            </p:cNvSpPr>
            <p:nvPr userDrawn="1"/>
          </p:nvSpPr>
          <p:spPr bwMode="auto">
            <a:xfrm>
              <a:off x="11658600" y="92456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7" name="AutoShape 14"/>
            <p:cNvSpPr>
              <a:spLocks/>
            </p:cNvSpPr>
            <p:nvPr userDrawn="1"/>
          </p:nvSpPr>
          <p:spPr bwMode="auto">
            <a:xfrm>
              <a:off x="11391900" y="9359900"/>
              <a:ext cx="88900" cy="68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8" name="AutoShape 15"/>
            <p:cNvSpPr>
              <a:spLocks/>
            </p:cNvSpPr>
            <p:nvPr userDrawn="1"/>
          </p:nvSpPr>
          <p:spPr bwMode="auto">
            <a:xfrm>
              <a:off x="11214100" y="92456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9" name="AutoShape 16"/>
            <p:cNvSpPr>
              <a:spLocks/>
            </p:cNvSpPr>
            <p:nvPr userDrawn="1"/>
          </p:nvSpPr>
          <p:spPr bwMode="auto">
            <a:xfrm>
              <a:off x="11125200" y="92456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0" name="AutoShape 17"/>
            <p:cNvSpPr>
              <a:spLocks/>
            </p:cNvSpPr>
            <p:nvPr userDrawn="1"/>
          </p:nvSpPr>
          <p:spPr bwMode="auto">
            <a:xfrm>
              <a:off x="711200" y="97917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1" name="AutoShape 18"/>
            <p:cNvSpPr>
              <a:spLocks/>
            </p:cNvSpPr>
            <p:nvPr userDrawn="1"/>
          </p:nvSpPr>
          <p:spPr bwMode="auto">
            <a:xfrm>
              <a:off x="798513" y="9702800"/>
              <a:ext cx="90487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2" name="AutoShape 19"/>
            <p:cNvSpPr>
              <a:spLocks/>
            </p:cNvSpPr>
            <p:nvPr userDrawn="1"/>
          </p:nvSpPr>
          <p:spPr bwMode="auto">
            <a:xfrm>
              <a:off x="977900" y="97028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3" name="AutoShape 20"/>
            <p:cNvSpPr>
              <a:spLocks/>
            </p:cNvSpPr>
            <p:nvPr userDrawn="1"/>
          </p:nvSpPr>
          <p:spPr bwMode="auto">
            <a:xfrm>
              <a:off x="977900" y="94234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" name="AutoShape 21"/>
            <p:cNvSpPr>
              <a:spLocks/>
            </p:cNvSpPr>
            <p:nvPr userDrawn="1"/>
          </p:nvSpPr>
          <p:spPr bwMode="auto">
            <a:xfrm>
              <a:off x="977900" y="9359900"/>
              <a:ext cx="88900" cy="68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5" name="AutoShape 22"/>
            <p:cNvSpPr>
              <a:spLocks/>
            </p:cNvSpPr>
            <p:nvPr userDrawn="1"/>
          </p:nvSpPr>
          <p:spPr bwMode="auto">
            <a:xfrm>
              <a:off x="1066800" y="96139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6" name="AutoShape 23"/>
            <p:cNvSpPr>
              <a:spLocks/>
            </p:cNvSpPr>
            <p:nvPr userDrawn="1"/>
          </p:nvSpPr>
          <p:spPr bwMode="auto">
            <a:xfrm>
              <a:off x="1066800" y="95123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7" name="AutoShape 24"/>
            <p:cNvSpPr>
              <a:spLocks/>
            </p:cNvSpPr>
            <p:nvPr userDrawn="1"/>
          </p:nvSpPr>
          <p:spPr bwMode="auto">
            <a:xfrm>
              <a:off x="1066800" y="94234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8" name="AutoShape 25"/>
            <p:cNvSpPr>
              <a:spLocks/>
            </p:cNvSpPr>
            <p:nvPr userDrawn="1"/>
          </p:nvSpPr>
          <p:spPr bwMode="auto">
            <a:xfrm>
              <a:off x="1168400" y="96139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9" name="AutoShape 26"/>
            <p:cNvSpPr>
              <a:spLocks/>
            </p:cNvSpPr>
            <p:nvPr userDrawn="1"/>
          </p:nvSpPr>
          <p:spPr bwMode="auto">
            <a:xfrm>
              <a:off x="1790700" y="96139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0" name="AutoShape 27"/>
            <p:cNvSpPr>
              <a:spLocks/>
            </p:cNvSpPr>
            <p:nvPr userDrawn="1"/>
          </p:nvSpPr>
          <p:spPr bwMode="auto">
            <a:xfrm>
              <a:off x="1968500" y="92456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1" name="AutoShape 28"/>
            <p:cNvSpPr>
              <a:spLocks/>
            </p:cNvSpPr>
            <p:nvPr userDrawn="1"/>
          </p:nvSpPr>
          <p:spPr bwMode="auto">
            <a:xfrm>
              <a:off x="2070100" y="92456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2" name="AutoShape 29"/>
            <p:cNvSpPr>
              <a:spLocks/>
            </p:cNvSpPr>
            <p:nvPr userDrawn="1"/>
          </p:nvSpPr>
          <p:spPr bwMode="auto">
            <a:xfrm>
              <a:off x="2159000" y="9969500"/>
              <a:ext cx="88900" cy="714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3" name="AutoShape 30"/>
            <p:cNvSpPr>
              <a:spLocks/>
            </p:cNvSpPr>
            <p:nvPr userDrawn="1"/>
          </p:nvSpPr>
          <p:spPr bwMode="auto">
            <a:xfrm>
              <a:off x="2336800" y="92456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" name="AutoShape 31"/>
            <p:cNvSpPr>
              <a:spLocks/>
            </p:cNvSpPr>
            <p:nvPr userDrawn="1"/>
          </p:nvSpPr>
          <p:spPr bwMode="auto">
            <a:xfrm>
              <a:off x="3236913" y="9791700"/>
              <a:ext cx="90487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" name="AutoShape 32"/>
            <p:cNvSpPr>
              <a:spLocks/>
            </p:cNvSpPr>
            <p:nvPr userDrawn="1"/>
          </p:nvSpPr>
          <p:spPr bwMode="auto">
            <a:xfrm>
              <a:off x="3327400" y="100584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6" name="AutoShape 33"/>
            <p:cNvSpPr>
              <a:spLocks/>
            </p:cNvSpPr>
            <p:nvPr userDrawn="1"/>
          </p:nvSpPr>
          <p:spPr bwMode="auto">
            <a:xfrm>
              <a:off x="3327400" y="98806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7" name="AutoShape 34"/>
            <p:cNvSpPr>
              <a:spLocks/>
            </p:cNvSpPr>
            <p:nvPr userDrawn="1"/>
          </p:nvSpPr>
          <p:spPr bwMode="auto">
            <a:xfrm>
              <a:off x="3327400" y="97917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8" name="AutoShape 35"/>
            <p:cNvSpPr>
              <a:spLocks/>
            </p:cNvSpPr>
            <p:nvPr userDrawn="1"/>
          </p:nvSpPr>
          <p:spPr bwMode="auto">
            <a:xfrm>
              <a:off x="3327400" y="94234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9" name="AutoShape 36"/>
            <p:cNvSpPr>
              <a:spLocks/>
            </p:cNvSpPr>
            <p:nvPr userDrawn="1"/>
          </p:nvSpPr>
          <p:spPr bwMode="auto">
            <a:xfrm>
              <a:off x="3416300" y="9969500"/>
              <a:ext cx="88900" cy="714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0" name="AutoShape 37"/>
            <p:cNvSpPr>
              <a:spLocks/>
            </p:cNvSpPr>
            <p:nvPr userDrawn="1"/>
          </p:nvSpPr>
          <p:spPr bwMode="auto">
            <a:xfrm>
              <a:off x="3416300" y="98806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1" name="AutoShape 38"/>
            <p:cNvSpPr>
              <a:spLocks/>
            </p:cNvSpPr>
            <p:nvPr userDrawn="1"/>
          </p:nvSpPr>
          <p:spPr bwMode="auto">
            <a:xfrm>
              <a:off x="3416300" y="97917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2" name="AutoShape 39"/>
            <p:cNvSpPr>
              <a:spLocks/>
            </p:cNvSpPr>
            <p:nvPr userDrawn="1"/>
          </p:nvSpPr>
          <p:spPr bwMode="auto">
            <a:xfrm>
              <a:off x="4051300" y="96139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3" name="AutoShape 40"/>
            <p:cNvSpPr>
              <a:spLocks/>
            </p:cNvSpPr>
            <p:nvPr userDrawn="1"/>
          </p:nvSpPr>
          <p:spPr bwMode="auto">
            <a:xfrm>
              <a:off x="4318000" y="92456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4" name="AutoShape 41"/>
            <p:cNvSpPr>
              <a:spLocks/>
            </p:cNvSpPr>
            <p:nvPr userDrawn="1"/>
          </p:nvSpPr>
          <p:spPr bwMode="auto">
            <a:xfrm>
              <a:off x="4597400" y="9359900"/>
              <a:ext cx="88900" cy="68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" name="AutoShape 42"/>
            <p:cNvSpPr>
              <a:spLocks/>
            </p:cNvSpPr>
            <p:nvPr userDrawn="1"/>
          </p:nvSpPr>
          <p:spPr bwMode="auto">
            <a:xfrm>
              <a:off x="4686300" y="94234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6" name="AutoShape 43"/>
            <p:cNvSpPr>
              <a:spLocks/>
            </p:cNvSpPr>
            <p:nvPr userDrawn="1"/>
          </p:nvSpPr>
          <p:spPr bwMode="auto">
            <a:xfrm>
              <a:off x="4686300" y="92456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7" name="AutoShape 44"/>
            <p:cNvSpPr>
              <a:spLocks/>
            </p:cNvSpPr>
            <p:nvPr userDrawn="1"/>
          </p:nvSpPr>
          <p:spPr bwMode="auto">
            <a:xfrm>
              <a:off x="4953000" y="9359900"/>
              <a:ext cx="88900" cy="68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8" name="AutoShape 45"/>
            <p:cNvSpPr>
              <a:spLocks/>
            </p:cNvSpPr>
            <p:nvPr userDrawn="1"/>
          </p:nvSpPr>
          <p:spPr bwMode="auto">
            <a:xfrm>
              <a:off x="5130800" y="92456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9" name="AutoShape 46"/>
            <p:cNvSpPr>
              <a:spLocks/>
            </p:cNvSpPr>
            <p:nvPr userDrawn="1"/>
          </p:nvSpPr>
          <p:spPr bwMode="auto">
            <a:xfrm>
              <a:off x="5219700" y="92456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0" name="AutoShape 47"/>
            <p:cNvSpPr>
              <a:spLocks/>
            </p:cNvSpPr>
            <p:nvPr userDrawn="1"/>
          </p:nvSpPr>
          <p:spPr bwMode="auto">
            <a:xfrm>
              <a:off x="5397500" y="94234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1" name="AutoShape 48"/>
            <p:cNvSpPr>
              <a:spLocks/>
            </p:cNvSpPr>
            <p:nvPr userDrawn="1"/>
          </p:nvSpPr>
          <p:spPr bwMode="auto">
            <a:xfrm>
              <a:off x="5499100" y="96139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2" name="AutoShape 49"/>
            <p:cNvSpPr>
              <a:spLocks/>
            </p:cNvSpPr>
            <p:nvPr userDrawn="1"/>
          </p:nvSpPr>
          <p:spPr bwMode="auto">
            <a:xfrm>
              <a:off x="5588000" y="96139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3" name="AutoShape 50"/>
            <p:cNvSpPr>
              <a:spLocks/>
            </p:cNvSpPr>
            <p:nvPr userDrawn="1"/>
          </p:nvSpPr>
          <p:spPr bwMode="auto">
            <a:xfrm>
              <a:off x="5676900" y="9969500"/>
              <a:ext cx="88900" cy="714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4" name="AutoShape 51"/>
            <p:cNvSpPr>
              <a:spLocks/>
            </p:cNvSpPr>
            <p:nvPr userDrawn="1"/>
          </p:nvSpPr>
          <p:spPr bwMode="auto">
            <a:xfrm>
              <a:off x="5854700" y="97028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" name="AutoShape 52"/>
            <p:cNvSpPr>
              <a:spLocks/>
            </p:cNvSpPr>
            <p:nvPr userDrawn="1"/>
          </p:nvSpPr>
          <p:spPr bwMode="auto">
            <a:xfrm>
              <a:off x="6032500" y="9969500"/>
              <a:ext cx="88900" cy="714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" name="AutoShape 53"/>
            <p:cNvSpPr>
              <a:spLocks/>
            </p:cNvSpPr>
            <p:nvPr userDrawn="1"/>
          </p:nvSpPr>
          <p:spPr bwMode="auto">
            <a:xfrm>
              <a:off x="6121400" y="97917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" name="AutoShape 54"/>
            <p:cNvSpPr>
              <a:spLocks/>
            </p:cNvSpPr>
            <p:nvPr userDrawn="1"/>
          </p:nvSpPr>
          <p:spPr bwMode="auto">
            <a:xfrm>
              <a:off x="6299200" y="94234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" name="AutoShape 55"/>
            <p:cNvSpPr>
              <a:spLocks/>
            </p:cNvSpPr>
            <p:nvPr userDrawn="1"/>
          </p:nvSpPr>
          <p:spPr bwMode="auto">
            <a:xfrm>
              <a:off x="7112000" y="98806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9" name="AutoShape 56"/>
            <p:cNvSpPr>
              <a:spLocks/>
            </p:cNvSpPr>
            <p:nvPr userDrawn="1"/>
          </p:nvSpPr>
          <p:spPr bwMode="auto">
            <a:xfrm>
              <a:off x="7112000" y="9359900"/>
              <a:ext cx="88900" cy="68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0" name="AutoShape 57"/>
            <p:cNvSpPr>
              <a:spLocks/>
            </p:cNvSpPr>
            <p:nvPr userDrawn="1"/>
          </p:nvSpPr>
          <p:spPr bwMode="auto">
            <a:xfrm>
              <a:off x="7213600" y="94234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1" name="AutoShape 58"/>
            <p:cNvSpPr>
              <a:spLocks/>
            </p:cNvSpPr>
            <p:nvPr userDrawn="1"/>
          </p:nvSpPr>
          <p:spPr bwMode="auto">
            <a:xfrm>
              <a:off x="7302500" y="9359900"/>
              <a:ext cx="88900" cy="68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2" name="AutoShape 59"/>
            <p:cNvSpPr>
              <a:spLocks/>
            </p:cNvSpPr>
            <p:nvPr userDrawn="1"/>
          </p:nvSpPr>
          <p:spPr bwMode="auto">
            <a:xfrm>
              <a:off x="7391400" y="95123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3" name="AutoShape 60"/>
            <p:cNvSpPr>
              <a:spLocks/>
            </p:cNvSpPr>
            <p:nvPr userDrawn="1"/>
          </p:nvSpPr>
          <p:spPr bwMode="auto">
            <a:xfrm>
              <a:off x="7391400" y="94234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4" name="AutoShape 61"/>
            <p:cNvSpPr>
              <a:spLocks/>
            </p:cNvSpPr>
            <p:nvPr userDrawn="1"/>
          </p:nvSpPr>
          <p:spPr bwMode="auto">
            <a:xfrm>
              <a:off x="7480300" y="97917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" name="AutoShape 62"/>
            <p:cNvSpPr>
              <a:spLocks/>
            </p:cNvSpPr>
            <p:nvPr userDrawn="1"/>
          </p:nvSpPr>
          <p:spPr bwMode="auto">
            <a:xfrm>
              <a:off x="7480300" y="95123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6" name="AutoShape 63"/>
            <p:cNvSpPr>
              <a:spLocks/>
            </p:cNvSpPr>
            <p:nvPr userDrawn="1"/>
          </p:nvSpPr>
          <p:spPr bwMode="auto">
            <a:xfrm>
              <a:off x="7480300" y="94234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7" name="AutoShape 64"/>
            <p:cNvSpPr>
              <a:spLocks/>
            </p:cNvSpPr>
            <p:nvPr userDrawn="1"/>
          </p:nvSpPr>
          <p:spPr bwMode="auto">
            <a:xfrm>
              <a:off x="7569200" y="9359900"/>
              <a:ext cx="88900" cy="68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8" name="AutoShape 65"/>
            <p:cNvSpPr>
              <a:spLocks/>
            </p:cNvSpPr>
            <p:nvPr userDrawn="1"/>
          </p:nvSpPr>
          <p:spPr bwMode="auto">
            <a:xfrm>
              <a:off x="7658100" y="97028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9" name="AutoShape 66"/>
            <p:cNvSpPr>
              <a:spLocks/>
            </p:cNvSpPr>
            <p:nvPr userDrawn="1"/>
          </p:nvSpPr>
          <p:spPr bwMode="auto">
            <a:xfrm>
              <a:off x="7658100" y="95123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0" name="AutoShape 67"/>
            <p:cNvSpPr>
              <a:spLocks/>
            </p:cNvSpPr>
            <p:nvPr userDrawn="1"/>
          </p:nvSpPr>
          <p:spPr bwMode="auto">
            <a:xfrm>
              <a:off x="7747000" y="100584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1" name="AutoShape 68"/>
            <p:cNvSpPr>
              <a:spLocks/>
            </p:cNvSpPr>
            <p:nvPr userDrawn="1"/>
          </p:nvSpPr>
          <p:spPr bwMode="auto">
            <a:xfrm>
              <a:off x="7835900" y="97917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2" name="AutoShape 69"/>
            <p:cNvSpPr>
              <a:spLocks/>
            </p:cNvSpPr>
            <p:nvPr userDrawn="1"/>
          </p:nvSpPr>
          <p:spPr bwMode="auto">
            <a:xfrm>
              <a:off x="7924800" y="98806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3" name="AutoShape 70"/>
            <p:cNvSpPr>
              <a:spLocks/>
            </p:cNvSpPr>
            <p:nvPr userDrawn="1"/>
          </p:nvSpPr>
          <p:spPr bwMode="auto">
            <a:xfrm>
              <a:off x="7924800" y="97917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4" name="AutoShape 71"/>
            <p:cNvSpPr>
              <a:spLocks/>
            </p:cNvSpPr>
            <p:nvPr userDrawn="1"/>
          </p:nvSpPr>
          <p:spPr bwMode="auto">
            <a:xfrm>
              <a:off x="8115300" y="100584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" name="AutoShape 72"/>
            <p:cNvSpPr>
              <a:spLocks/>
            </p:cNvSpPr>
            <p:nvPr userDrawn="1"/>
          </p:nvSpPr>
          <p:spPr bwMode="auto">
            <a:xfrm>
              <a:off x="8115300" y="9969500"/>
              <a:ext cx="88900" cy="714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6" name="AutoShape 73"/>
            <p:cNvSpPr>
              <a:spLocks/>
            </p:cNvSpPr>
            <p:nvPr userDrawn="1"/>
          </p:nvSpPr>
          <p:spPr bwMode="auto">
            <a:xfrm>
              <a:off x="8204200" y="9969500"/>
              <a:ext cx="88900" cy="714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7" name="AutoShape 74"/>
            <p:cNvSpPr>
              <a:spLocks/>
            </p:cNvSpPr>
            <p:nvPr userDrawn="1"/>
          </p:nvSpPr>
          <p:spPr bwMode="auto">
            <a:xfrm>
              <a:off x="8204200" y="97917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8" name="AutoShape 75"/>
            <p:cNvSpPr>
              <a:spLocks/>
            </p:cNvSpPr>
            <p:nvPr userDrawn="1"/>
          </p:nvSpPr>
          <p:spPr bwMode="auto">
            <a:xfrm>
              <a:off x="8293100" y="100584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9" name="AutoShape 76"/>
            <p:cNvSpPr>
              <a:spLocks/>
            </p:cNvSpPr>
            <p:nvPr userDrawn="1"/>
          </p:nvSpPr>
          <p:spPr bwMode="auto">
            <a:xfrm>
              <a:off x="8293100" y="9969500"/>
              <a:ext cx="88900" cy="714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0" name="AutoShape 77"/>
            <p:cNvSpPr>
              <a:spLocks/>
            </p:cNvSpPr>
            <p:nvPr userDrawn="1"/>
          </p:nvSpPr>
          <p:spPr bwMode="auto">
            <a:xfrm>
              <a:off x="8293100" y="98806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1" name="AutoShape 78"/>
            <p:cNvSpPr>
              <a:spLocks/>
            </p:cNvSpPr>
            <p:nvPr userDrawn="1"/>
          </p:nvSpPr>
          <p:spPr bwMode="auto">
            <a:xfrm>
              <a:off x="8293100" y="97917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2" name="AutoShape 79"/>
            <p:cNvSpPr>
              <a:spLocks/>
            </p:cNvSpPr>
            <p:nvPr userDrawn="1"/>
          </p:nvSpPr>
          <p:spPr bwMode="auto">
            <a:xfrm>
              <a:off x="8382000" y="100584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3" name="AutoShape 80"/>
            <p:cNvSpPr>
              <a:spLocks/>
            </p:cNvSpPr>
            <p:nvPr userDrawn="1"/>
          </p:nvSpPr>
          <p:spPr bwMode="auto">
            <a:xfrm>
              <a:off x="8382000" y="98806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4" name="AutoShape 81"/>
            <p:cNvSpPr>
              <a:spLocks/>
            </p:cNvSpPr>
            <p:nvPr userDrawn="1"/>
          </p:nvSpPr>
          <p:spPr bwMode="auto">
            <a:xfrm>
              <a:off x="8382000" y="97028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5" name="AutoShape 82"/>
            <p:cNvSpPr>
              <a:spLocks/>
            </p:cNvSpPr>
            <p:nvPr userDrawn="1"/>
          </p:nvSpPr>
          <p:spPr bwMode="auto">
            <a:xfrm>
              <a:off x="8470900" y="96139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6" name="AutoShape 83"/>
            <p:cNvSpPr>
              <a:spLocks/>
            </p:cNvSpPr>
            <p:nvPr userDrawn="1"/>
          </p:nvSpPr>
          <p:spPr bwMode="auto">
            <a:xfrm>
              <a:off x="8559800" y="97028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7" name="AutoShape 84"/>
            <p:cNvSpPr>
              <a:spLocks/>
            </p:cNvSpPr>
            <p:nvPr userDrawn="1"/>
          </p:nvSpPr>
          <p:spPr bwMode="auto">
            <a:xfrm>
              <a:off x="9017000" y="94234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8" name="AutoShape 85"/>
            <p:cNvSpPr>
              <a:spLocks/>
            </p:cNvSpPr>
            <p:nvPr userDrawn="1"/>
          </p:nvSpPr>
          <p:spPr bwMode="auto">
            <a:xfrm>
              <a:off x="9017000" y="9359900"/>
              <a:ext cx="88900" cy="68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9" name="AutoShape 86"/>
            <p:cNvSpPr>
              <a:spLocks/>
            </p:cNvSpPr>
            <p:nvPr userDrawn="1"/>
          </p:nvSpPr>
          <p:spPr bwMode="auto">
            <a:xfrm>
              <a:off x="9017000" y="92456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0" name="AutoShape 87"/>
            <p:cNvSpPr>
              <a:spLocks/>
            </p:cNvSpPr>
            <p:nvPr userDrawn="1"/>
          </p:nvSpPr>
          <p:spPr bwMode="auto">
            <a:xfrm>
              <a:off x="9105900" y="92456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1" name="AutoShape 88"/>
            <p:cNvSpPr>
              <a:spLocks/>
            </p:cNvSpPr>
            <p:nvPr userDrawn="1"/>
          </p:nvSpPr>
          <p:spPr bwMode="auto">
            <a:xfrm>
              <a:off x="9194800" y="100584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2" name="AutoShape 89"/>
            <p:cNvSpPr>
              <a:spLocks/>
            </p:cNvSpPr>
            <p:nvPr userDrawn="1"/>
          </p:nvSpPr>
          <p:spPr bwMode="auto">
            <a:xfrm>
              <a:off x="9194800" y="94234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3" name="AutoShape 90"/>
            <p:cNvSpPr>
              <a:spLocks/>
            </p:cNvSpPr>
            <p:nvPr userDrawn="1"/>
          </p:nvSpPr>
          <p:spPr bwMode="auto">
            <a:xfrm>
              <a:off x="9194800" y="92456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4" name="AutoShape 91"/>
            <p:cNvSpPr>
              <a:spLocks/>
            </p:cNvSpPr>
            <p:nvPr userDrawn="1"/>
          </p:nvSpPr>
          <p:spPr bwMode="auto">
            <a:xfrm>
              <a:off x="9283700" y="9359900"/>
              <a:ext cx="88900" cy="68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5" name="AutoShape 92"/>
            <p:cNvSpPr>
              <a:spLocks/>
            </p:cNvSpPr>
            <p:nvPr userDrawn="1"/>
          </p:nvSpPr>
          <p:spPr bwMode="auto">
            <a:xfrm>
              <a:off x="9372600" y="98806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" name="AutoShape 93"/>
            <p:cNvSpPr>
              <a:spLocks/>
            </p:cNvSpPr>
            <p:nvPr userDrawn="1"/>
          </p:nvSpPr>
          <p:spPr bwMode="auto">
            <a:xfrm>
              <a:off x="9372600" y="95123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7" name="AutoShape 94"/>
            <p:cNvSpPr>
              <a:spLocks/>
            </p:cNvSpPr>
            <p:nvPr userDrawn="1"/>
          </p:nvSpPr>
          <p:spPr bwMode="auto">
            <a:xfrm>
              <a:off x="9461500" y="98806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8" name="AutoShape 95"/>
            <p:cNvSpPr>
              <a:spLocks/>
            </p:cNvSpPr>
            <p:nvPr userDrawn="1"/>
          </p:nvSpPr>
          <p:spPr bwMode="auto">
            <a:xfrm>
              <a:off x="9461500" y="97917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9" name="AutoShape 96"/>
            <p:cNvSpPr>
              <a:spLocks/>
            </p:cNvSpPr>
            <p:nvPr userDrawn="1"/>
          </p:nvSpPr>
          <p:spPr bwMode="auto">
            <a:xfrm>
              <a:off x="9461500" y="94234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0" name="AutoShape 97"/>
            <p:cNvSpPr>
              <a:spLocks/>
            </p:cNvSpPr>
            <p:nvPr userDrawn="1"/>
          </p:nvSpPr>
          <p:spPr bwMode="auto">
            <a:xfrm>
              <a:off x="9550400" y="96139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F4B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1" name="AutoShape 98"/>
            <p:cNvSpPr>
              <a:spLocks/>
            </p:cNvSpPr>
            <p:nvPr userDrawn="1"/>
          </p:nvSpPr>
          <p:spPr bwMode="auto">
            <a:xfrm>
              <a:off x="9550400" y="9359900"/>
              <a:ext cx="88900" cy="682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2" name="AutoShape 99"/>
            <p:cNvSpPr>
              <a:spLocks/>
            </p:cNvSpPr>
            <p:nvPr userDrawn="1"/>
          </p:nvSpPr>
          <p:spPr bwMode="auto">
            <a:xfrm>
              <a:off x="9639300" y="9791700"/>
              <a:ext cx="88900" cy="889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66" name="Rounded Rectangle 265"/>
          <p:cNvSpPr/>
          <p:nvPr userDrawn="1"/>
        </p:nvSpPr>
        <p:spPr>
          <a:xfrm>
            <a:off x="498389" y="477441"/>
            <a:ext cx="8974134" cy="23005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892" tIns="31446" rIns="62892" bIns="31446" rtlCol="0" anchor="ctr"/>
          <a:lstStyle/>
          <a:p>
            <a:pPr algn="ctr"/>
            <a:endParaRPr lang="en-US" sz="900" dirty="0"/>
          </a:p>
        </p:txBody>
      </p:sp>
      <p:sp>
        <p:nvSpPr>
          <p:cNvPr id="267" name="TextBox 266"/>
          <p:cNvSpPr txBox="1"/>
          <p:nvPr userDrawn="1"/>
        </p:nvSpPr>
        <p:spPr>
          <a:xfrm>
            <a:off x="8358751" y="552028"/>
            <a:ext cx="9518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7186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00FCE-1FC4-5243-BFE3-0A2F0D5084C4}" type="slidenum">
              <a:rPr lang="en-US" sz="600" smtClean="0">
                <a:solidFill>
                  <a:schemeClr val="bg1"/>
                </a:solidFill>
              </a:rPr>
              <a:pPr marL="0" marR="0" lvl="0" indent="0" algn="r" defTabSz="7186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 smtClean="0">
              <a:solidFill>
                <a:schemeClr val="bg1"/>
              </a:solidFill>
            </a:endParaRPr>
          </a:p>
        </p:txBody>
      </p:sp>
      <p:sp>
        <p:nvSpPr>
          <p:cNvPr id="26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63661" y="479726"/>
            <a:ext cx="4388979" cy="227766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598567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13163"/>
      </p:ext>
    </p:extLst>
  </p:cSld>
  <p:clrMapOvr>
    <a:masterClrMapping/>
  </p:clrMapOvr>
  <p:transition spd="med">
    <p:wipe dir="r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88405"/>
      </p:ext>
    </p:extLst>
  </p:cSld>
  <p:clrMapOvr>
    <a:masterClrMapping/>
  </p:clrMapOvr>
  <p:transition spd="med">
    <p:wipe dir="r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603358"/>
      </p:ext>
    </p:extLst>
  </p:cSld>
  <p:clrMapOvr>
    <a:masterClrMapping/>
  </p:clrMapOvr>
  <p:transition spd="med">
    <p:wipe dir="r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334435"/>
      </p:ext>
    </p:extLst>
  </p:cSld>
  <p:clrMapOvr>
    <a:masterClrMapping/>
  </p:clrMapOvr>
  <p:transition spd="med">
    <p:wipe dir="r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282984"/>
      </p:ext>
    </p:extLst>
  </p:cSld>
  <p:clrMapOvr>
    <a:masterClrMapping/>
  </p:clrMapOvr>
  <p:transition spd="med">
    <p:wipe dir="r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361180"/>
      </p:ext>
    </p:extLst>
  </p:cSld>
  <p:clrMapOvr>
    <a:masterClrMapping/>
  </p:clrMapOvr>
  <p:transition spd="med">
    <p:wipe dir="r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545562"/>
      </p:ext>
    </p:extLst>
  </p:cSld>
  <p:clrMapOvr>
    <a:masterClrMapping/>
  </p:clrMapOvr>
  <p:transition spd="med">
    <p:wipe dir="r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514340"/>
      </p:ext>
    </p:extLst>
  </p:cSld>
  <p:clrMapOvr>
    <a:masterClrMapping/>
  </p:clrMapOvr>
  <p:transition spd="med">
    <p:wipe dir="r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32331936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9505108"/>
      </p:ext>
    </p:extLst>
  </p:cSld>
  <p:clrMapOvr>
    <a:masterClrMapping/>
  </p:clrMapOvr>
  <p:transition spd="med">
    <p:wipe dir="r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866003"/>
      </p:ext>
    </p:extLst>
  </p:cSld>
  <p:clrMapOvr>
    <a:masterClrMapping/>
  </p:clrMapOvr>
  <p:transition spd="med">
    <p:wipe dir="r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750090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295072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478557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682909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76793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657370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235276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920280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/>
              <a:pPr/>
              <a:t>25/06/2018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76596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12791760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453320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061687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529461"/>
      </p:ext>
    </p:extLst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766978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606869"/>
      </p:ext>
    </p:extLst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260772"/>
      </p:ext>
    </p:extLst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407786"/>
      </p:ext>
    </p:extLst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73316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/>
              <a:pPr/>
              <a:t>25/06/2018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142953"/>
      </p:ext>
    </p:extLst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58910"/>
      </p:ext>
    </p:extLst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7317759"/>
      </p:ext>
    </p:extLst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852238"/>
      </p:ext>
    </p:extLst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373270"/>
      </p:ext>
    </p:extLst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781473"/>
      </p:ext>
    </p:extLst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763271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64098"/>
      </p:ext>
    </p:extLst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927216"/>
      </p:ext>
    </p:extLst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937736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/>
              <a:pPr/>
              <a:t>25/06/2018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585891"/>
      </p:ext>
    </p:extLst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858433"/>
      </p:ext>
    </p:extLst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560619"/>
      </p:ext>
    </p:extLst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73620380"/>
      </p:ext>
    </p:extLst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020358"/>
      </p:ext>
    </p:extLst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780051"/>
      </p:ext>
    </p:extLst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82730"/>
      </p:ext>
    </p:extLst>
  </p:cSld>
  <p:clrMapOvr>
    <a:masterClrMapping/>
  </p:clrMapOvr>
  <p:transition spd="med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911735"/>
      </p:ext>
    </p:extLst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89285"/>
      </p:ext>
    </p:extLst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498905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/>
              <a:pPr/>
              <a:t>25/06/2018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581725"/>
      </p:ext>
    </p:extLst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837796"/>
      </p:ext>
    </p:extLst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730587"/>
      </p:ext>
    </p:extLst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666267"/>
      </p:ext>
    </p:extLst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39369007"/>
      </p:ext>
    </p:extLst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1451"/>
      </p:ext>
    </p:extLst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305490"/>
      </p:ext>
    </p:extLst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649185"/>
      </p:ext>
    </p:extLst>
  </p:cSld>
  <p:clrMapOvr>
    <a:masterClrMapping/>
  </p:clrMapOvr>
  <p:transition spd="med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781908"/>
      </p:ext>
    </p:extLst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783376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/>
              <a:pPr/>
              <a:t>25/06/2018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Rectangle 5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883222"/>
      </p:ext>
    </p:extLst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648799"/>
      </p:ext>
    </p:extLst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725961"/>
      </p:ext>
    </p:extLst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3527738"/>
      </p:ext>
    </p:extLst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156432"/>
      </p:ext>
    </p:extLst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52797620"/>
      </p:ext>
    </p:extLst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154422"/>
      </p:ext>
    </p:extLst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064315"/>
      </p:ext>
    </p:extLst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139371"/>
      </p:ext>
    </p:extLst>
  </p:cSld>
  <p:clrMapOvr>
    <a:masterClrMapping/>
  </p:clrMapOvr>
  <p:transition spd="med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59856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/>
              <a:pPr/>
              <a:t>25/06/2018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855945"/>
      </p:ext>
    </p:extLst>
  </p:cSld>
  <p:clrMapOvr>
    <a:masterClrMapping/>
  </p:clrMapOvr>
  <p:transition spd="med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750994"/>
      </p:ext>
    </p:extLst>
  </p:cSld>
  <p:clrMapOvr>
    <a:masterClrMapping/>
  </p:clrMapOvr>
  <p:transition spd="med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035323"/>
      </p:ext>
    </p:extLst>
  </p:cSld>
  <p:clrMapOvr>
    <a:masterClrMapping/>
  </p:clrMapOvr>
  <p:transition spd="med"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973175"/>
      </p:ext>
    </p:extLst>
  </p:cSld>
  <p:clrMapOvr>
    <a:masterClrMapping/>
  </p:clrMapOvr>
  <p:transition spd="med"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6752886"/>
      </p:ext>
    </p:extLst>
  </p:cSld>
  <p:clrMapOvr>
    <a:masterClrMapping/>
  </p:clrMapOvr>
  <p:transition spd="med"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142668"/>
      </p:ext>
    </p:extLst>
  </p:cSld>
  <p:clrMapOvr>
    <a:masterClrMapping/>
  </p:clrMapOvr>
  <p:transition spd="med"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63276776"/>
      </p:ext>
    </p:extLst>
  </p:cSld>
  <p:clrMapOvr>
    <a:masterClrMapping/>
  </p:clrMapOvr>
  <p:transition spd="med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168991"/>
      </p:ext>
    </p:extLst>
  </p:cSld>
  <p:clrMapOvr>
    <a:masterClrMapping/>
  </p:clrMapOvr>
  <p:transition spd="med"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48767"/>
      </p:ext>
    </p:extLst>
  </p:cSld>
  <p:clrMapOvr>
    <a:masterClrMapping/>
  </p:clrMapOvr>
  <p:transition spd="med"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356620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/>
              <a:pPr/>
              <a:t>25/06/2018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844160"/>
      </p:ext>
    </p:extLst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370996"/>
      </p:ext>
    </p:extLst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2745"/>
      </p:ext>
    </p:extLst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514609"/>
      </p:ext>
    </p:extLst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919308"/>
      </p:ext>
    </p:extLst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369428"/>
      </p:ext>
    </p:extLst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802272"/>
      </p:ext>
    </p:extLst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79215633"/>
      </p:ext>
    </p:extLst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066192"/>
      </p:ext>
    </p:extLst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634178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83920" y="-815922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98122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8D7027-7C63-4C64-A1AD-F330A5E73715}" type="datetimeFigureOut">
              <a:rPr lang="id-ID" smtClean="0"/>
              <a:pPr/>
              <a:t>25/06/2018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A19396-1F78-4B3F-9B57-881C9EE1B1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5" name="Rectangle 14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83920" y="-815922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98122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01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83920" y="-815922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98122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72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83920" y="-815922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98122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95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83920" y="-815922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98122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78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83920" y="-815922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98122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78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83920" y="-815922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98122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52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83920" y="-815922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98122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54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83920" y="-815922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98122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83920" y="-815922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98122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01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83920" y="-815922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98122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00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32" r:id="rId12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83920" y="-815922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98122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98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83920" y="-815922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98122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5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83920" y="-815922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98122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04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83920" y="-815922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98122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47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83920" y="-815922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98122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70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83920" y="-815922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98122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96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83920" y="-815922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98122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69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83920" y="-815922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98122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51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83920" y="-815922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98122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25/06/2018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37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00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00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direktorat.kinerja@bkn.go.id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/>
          <p:nvPr/>
        </p:nvGrpSpPr>
        <p:grpSpPr>
          <a:xfrm>
            <a:off x="0" y="4076700"/>
            <a:ext cx="9906000" cy="2781300"/>
            <a:chOff x="0" y="4076700"/>
            <a:chExt cx="9144000" cy="2781300"/>
          </a:xfrm>
          <a:gradFill>
            <a:gsLst>
              <a:gs pos="0">
                <a:schemeClr val="accent2">
                  <a:lumMod val="75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076700"/>
              <a:ext cx="9144000" cy="27813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graphicFrame>
          <p:nvGraphicFramePr>
            <p:cNvPr id="12" name="Object 2"/>
            <p:cNvGraphicFramePr>
              <a:graphicFrameLocks noChangeAspect="1"/>
            </p:cNvGraphicFramePr>
            <p:nvPr/>
          </p:nvGraphicFramePr>
          <p:xfrm>
            <a:off x="7810500" y="6108700"/>
            <a:ext cx="1181100" cy="635000"/>
          </p:xfrm>
          <a:graphic>
            <a:graphicData uri="http://schemas.openxmlformats.org/presentationml/2006/ole">
              <p:oleObj spid="_x0000_s1026" name="CorelDRAW" r:id="rId5" imgW="6742080" imgH="2937240" progId="CorelDraw.Graphic.11">
                <p:embed/>
              </p:oleObj>
            </a:graphicData>
          </a:graphic>
        </p:graphicFrame>
      </p:grpSp>
      <p:pic>
        <p:nvPicPr>
          <p:cNvPr id="13" name="Picture 2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634"/>
          <a:stretch>
            <a:fillRect/>
          </a:stretch>
        </p:blipFill>
        <p:spPr bwMode="auto">
          <a:xfrm>
            <a:off x="0" y="0"/>
            <a:ext cx="990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457200"/>
            <a:ext cx="7787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IMPLEMENTASI</a:t>
            </a:r>
          </a:p>
          <a:p>
            <a:pPr algn="ctr"/>
            <a:r>
              <a:rPr lang="id-I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PENILAIAN KINERJA PNS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1680" y="5410200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>
                <a:solidFill>
                  <a:srgbClr val="002060"/>
                </a:solidFill>
                <a:latin typeface="Arial Black" pitchFamily="34" charset="0"/>
              </a:rPr>
              <a:t>DIREKTORAT KINERJA ASN</a:t>
            </a:r>
          </a:p>
          <a:p>
            <a:pPr algn="ctr"/>
            <a:r>
              <a:rPr lang="id-ID" sz="2000" dirty="0" smtClean="0">
                <a:solidFill>
                  <a:srgbClr val="002060"/>
                </a:solidFill>
                <a:latin typeface="Arial Black" pitchFamily="34" charset="0"/>
              </a:rPr>
              <a:t>BADAN KEPEGAWAIAN NEGARA</a:t>
            </a:r>
          </a:p>
          <a:p>
            <a:pPr algn="ctr"/>
            <a:r>
              <a:rPr lang="id-ID" sz="2000" dirty="0" smtClean="0">
                <a:solidFill>
                  <a:srgbClr val="002060"/>
                </a:solidFill>
                <a:latin typeface="Arial Black" pitchFamily="34" charset="0"/>
              </a:rPr>
              <a:t>2017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038600"/>
            <a:ext cx="2534973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971800" y="2033789"/>
            <a:ext cx="4724400" cy="3147811"/>
            <a:chOff x="2971800" y="2033789"/>
            <a:chExt cx="4724400" cy="3147811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 l="39444" t="26222" r="21111" b="24889"/>
            <a:stretch>
              <a:fillRect/>
            </a:stretch>
          </p:blipFill>
          <p:spPr bwMode="auto">
            <a:xfrm>
              <a:off x="3429000" y="2033789"/>
              <a:ext cx="4267200" cy="2538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 l="38889" t="25778" r="20556" b="25333"/>
            <a:stretch>
              <a:fillRect/>
            </a:stretch>
          </p:blipFill>
          <p:spPr bwMode="auto">
            <a:xfrm>
              <a:off x="3124200" y="2286000"/>
              <a:ext cx="4343400" cy="266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 l="1562" t="20000" r="35937" b="10833"/>
            <a:stretch>
              <a:fillRect/>
            </a:stretch>
          </p:blipFill>
          <p:spPr bwMode="auto">
            <a:xfrm>
              <a:off x="2971800" y="2667000"/>
              <a:ext cx="4241494" cy="251460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077243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895600"/>
            <a:ext cx="673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SASARAN KINERJA PEGAWAI</a:t>
            </a:r>
            <a:endParaRPr lang="id-ID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1097280" y="4076700"/>
            <a:ext cx="8808720" cy="2781300"/>
            <a:chOff x="0" y="4076700"/>
            <a:chExt cx="9144000" cy="2781300"/>
          </a:xfrm>
          <a:gradFill>
            <a:gsLst>
              <a:gs pos="0">
                <a:schemeClr val="accent2">
                  <a:lumMod val="75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076700"/>
              <a:ext cx="9144000" cy="27813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7810500" y="6108700"/>
            <a:ext cx="1181100" cy="635000"/>
          </p:xfrm>
          <a:graphic>
            <a:graphicData uri="http://schemas.openxmlformats.org/presentationml/2006/ole">
              <p:oleObj spid="_x0000_s249858" name="CorelDRAW" r:id="rId4" imgW="6742080" imgH="2937240" progId="CorelDraw.Graphic.11">
                <p:embed/>
              </p:oleObj>
            </a:graphicData>
          </a:graphic>
        </p:graphicFrame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447800" y="2133600"/>
            <a:ext cx="7924800" cy="6858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295400" y="533400"/>
            <a:ext cx="8153400" cy="2209800"/>
          </a:xfrm>
          <a:prstGeom prst="snip2DiagRect">
            <a:avLst>
              <a:gd name="adj1" fmla="val 0"/>
              <a:gd name="adj2" fmla="val 28253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17303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Pemberlakuan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PP 46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tahun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2011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tentang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Penilaian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Prestasi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Kerja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PNS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Perka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BKN 1/2013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sebagai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aturan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pelaksanaannya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berkonsekuensi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perubahan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metode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penilaian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DP3</a:t>
            </a:r>
            <a:endParaRPr kumimoji="0" 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295400" y="3902765"/>
            <a:ext cx="2743200" cy="2421835"/>
          </a:xfrm>
          <a:prstGeom prst="roundRect">
            <a:avLst>
              <a:gd name="adj" fmla="val 10288"/>
            </a:avLst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20700" lvl="1" indent="-284163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id-ID" sz="2400" dirty="0">
                <a:solidFill>
                  <a:schemeClr val="tx1"/>
                </a:solidFill>
                <a:latin typeface="Cambria" pitchFamily="18" charset="0"/>
              </a:rPr>
              <a:t>Objektif;</a:t>
            </a:r>
          </a:p>
          <a:p>
            <a:pPr marL="515938" lvl="1" indent="-279400" algn="just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id-ID" sz="2400" dirty="0">
                <a:solidFill>
                  <a:schemeClr val="tx1"/>
                </a:solidFill>
                <a:latin typeface="Cambria" pitchFamily="18" charset="0"/>
              </a:rPr>
              <a:t>Terukur;</a:t>
            </a:r>
          </a:p>
          <a:p>
            <a:pPr marL="515938" lvl="1" indent="-279400" algn="just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id-ID" sz="2400" dirty="0">
                <a:solidFill>
                  <a:schemeClr val="tx1"/>
                </a:solidFill>
                <a:latin typeface="Cambria" pitchFamily="18" charset="0"/>
              </a:rPr>
              <a:t>Akuntabel;</a:t>
            </a:r>
          </a:p>
          <a:p>
            <a:pPr marL="515938" lvl="1" indent="-279400" algn="just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id-ID" sz="2400" dirty="0">
                <a:solidFill>
                  <a:schemeClr val="tx1"/>
                </a:solidFill>
                <a:latin typeface="Cambria" pitchFamily="18" charset="0"/>
              </a:rPr>
              <a:t>Partisipatif; dan</a:t>
            </a:r>
          </a:p>
          <a:p>
            <a:pPr marL="515938" lvl="1" indent="-279400" algn="just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id-ID" sz="2400" dirty="0">
                <a:solidFill>
                  <a:schemeClr val="tx1"/>
                </a:solidFill>
                <a:latin typeface="Cambria" pitchFamily="18" charset="0"/>
              </a:rPr>
              <a:t>Transparan.</a:t>
            </a:r>
            <a:endParaRPr lang="en-US" sz="24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714500" y="3200400"/>
            <a:ext cx="2057400" cy="463826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atin typeface="Cambria" pitchFamily="18" charset="0"/>
              </a:rPr>
              <a:t>Pri</a:t>
            </a:r>
            <a:r>
              <a:rPr lang="id-ID" sz="2400" b="1" dirty="0">
                <a:latin typeface="Cambria" pitchFamily="18" charset="0"/>
              </a:rPr>
              <a:t>n</a:t>
            </a:r>
            <a:r>
              <a:rPr lang="en-US" sz="2400" b="1" dirty="0">
                <a:latin typeface="Cambria" pitchFamily="18" charset="0"/>
              </a:rPr>
              <a:t>sip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343400" y="3886200"/>
            <a:ext cx="5257800" cy="2438400"/>
          </a:xfrm>
          <a:prstGeom prst="roundRect">
            <a:avLst>
              <a:gd name="adj" fmla="val 10288"/>
            </a:avLst>
          </a:prstGeom>
          <a:solidFill>
            <a:schemeClr val="accent4">
              <a:lumMod val="60000"/>
              <a:lumOff val="40000"/>
            </a:schemeClr>
          </a:solidFill>
          <a:ln w="3175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900" dirty="0">
              <a:latin typeface="Cambria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943600" y="3200400"/>
            <a:ext cx="2057400" cy="463826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atin typeface="Cambria" pitchFamily="18" charset="0"/>
              </a:rPr>
              <a:t>Unsur</a:t>
            </a:r>
            <a:endParaRPr lang="en-US" sz="2400" b="1" dirty="0">
              <a:latin typeface="Cambria" pitchFamily="18" charset="0"/>
            </a:endParaRPr>
          </a:p>
        </p:txBody>
      </p:sp>
      <p:graphicFrame>
        <p:nvGraphicFramePr>
          <p:cNvPr id="26" name="Diagram 25"/>
          <p:cNvGraphicFramePr/>
          <p:nvPr/>
        </p:nvGraphicFramePr>
        <p:xfrm>
          <a:off x="4343400" y="3962400"/>
          <a:ext cx="51816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785299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5884862" y="1447800"/>
            <a:ext cx="3563938" cy="2249488"/>
          </a:xfrm>
          <a:prstGeom prst="wedgeRoundRectCallout">
            <a:avLst>
              <a:gd name="adj1" fmla="val -67103"/>
              <a:gd name="adj2" fmla="val 34288"/>
              <a:gd name="adj3" fmla="val 16667"/>
            </a:avLst>
          </a:prstGeom>
          <a:solidFill>
            <a:schemeClr val="tx2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85800" y="4510088"/>
            <a:ext cx="3446462" cy="2195512"/>
          </a:xfrm>
          <a:prstGeom prst="wedgeRoundRectCallout">
            <a:avLst>
              <a:gd name="adj1" fmla="val 60044"/>
              <a:gd name="adj2" fmla="val -47778"/>
              <a:gd name="adj3" fmla="val 16667"/>
            </a:avLst>
          </a:prstGeom>
          <a:solidFill>
            <a:schemeClr val="tx2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312862" y="1616075"/>
            <a:ext cx="3657600" cy="1447800"/>
          </a:xfrm>
          <a:prstGeom prst="wedgeRoundRectCallout">
            <a:avLst>
              <a:gd name="adj1" fmla="val 30063"/>
              <a:gd name="adj2" fmla="val 64502"/>
              <a:gd name="adj3" fmla="val 16667"/>
            </a:avLst>
          </a:prstGeom>
          <a:solidFill>
            <a:schemeClr val="tx2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903662" y="3700205"/>
            <a:ext cx="1752602" cy="947995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Cambria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961062" y="4953000"/>
            <a:ext cx="3124200" cy="1600200"/>
          </a:xfrm>
          <a:prstGeom prst="wedgeRoundRectCallout">
            <a:avLst>
              <a:gd name="adj1" fmla="val -55722"/>
              <a:gd name="adj2" fmla="val -101528"/>
              <a:gd name="adj3" fmla="val 16667"/>
            </a:avLst>
          </a:prstGeom>
          <a:solidFill>
            <a:schemeClr val="tx2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600" dirty="0"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11" name="Title 19"/>
          <p:cNvSpPr txBox="1">
            <a:spLocks/>
          </p:cNvSpPr>
          <p:nvPr/>
        </p:nvSpPr>
        <p:spPr>
          <a:xfrm>
            <a:off x="1541462" y="274638"/>
            <a:ext cx="77724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PP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Nomor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46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Tahun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2011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Perka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BKN 1/2013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Tentang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Penilaian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Prestasi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Kerja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PNS</a:t>
            </a:r>
            <a:endParaRPr kumimoji="0" lang="id-ID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312862" y="1219200"/>
            <a:ext cx="3581400" cy="1752600"/>
          </a:xfrm>
          <a:prstGeom prst="wedgeRoundRectCallout">
            <a:avLst>
              <a:gd name="adj1" fmla="val 30063"/>
              <a:gd name="adj2" fmla="val 7169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M</a:t>
            </a: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emuat </a:t>
            </a:r>
            <a:r>
              <a:rPr lang="id-ID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tugas jabatan dan target </a:t>
            </a: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dalam kurun waktu penilaian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dan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harus disetujui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serta</a:t>
            </a: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ditetapkan oleh pejabat penilai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580062" y="1295400"/>
            <a:ext cx="3792538" cy="2286000"/>
          </a:xfrm>
          <a:prstGeom prst="wedgeRoundRectCallout">
            <a:avLst>
              <a:gd name="adj1" fmla="val -60317"/>
              <a:gd name="adj2" fmla="val 3895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D</a:t>
            </a: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itetapkan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paling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lambat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31 </a:t>
            </a:r>
            <a:r>
              <a:rPr lang="id-ID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Januari</a:t>
            </a: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.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Untuk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pegawai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mutasi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/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promosi</a:t>
            </a: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setelah bulan Januari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,</a:t>
            </a: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SKP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ditetapkan</a:t>
            </a: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pada awal bulan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berikutnya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se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telah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tanggal</a:t>
            </a:r>
            <a:r>
              <a:rPr lang="id-ID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SPMT</a:t>
            </a:r>
            <a:r>
              <a:rPr lang="id-ID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atau surat perintah menduduki jabatan</a:t>
            </a:r>
            <a:endParaRPr lang="en-US" b="1" u="sng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85800" y="4191000"/>
            <a:ext cx="3335337" cy="2405063"/>
          </a:xfrm>
          <a:prstGeom prst="wedgeRoundRectCallout">
            <a:avLst>
              <a:gd name="adj1" fmla="val 62108"/>
              <a:gd name="adj2" fmla="val -3756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Konsekuensi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bagi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PNS yang tidak menyusun SKP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adalah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:</a:t>
            </a:r>
          </a:p>
          <a:p>
            <a:pPr marL="236538" indent="-236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1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. 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Nilai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prestasi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kerja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tidak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dapat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ditetapkan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(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salah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satu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syarat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kenaikan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pangkat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);</a:t>
            </a:r>
          </a:p>
          <a:p>
            <a:pPr marL="236538" indent="-236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2.  D</a:t>
            </a: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ijatuhi hukuman disiplin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>
            <a:off x="3675062" y="3243006"/>
            <a:ext cx="2057399" cy="129539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Cambria" pitchFamily="18" charset="0"/>
              </a:rPr>
              <a:t>SKP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5656262" y="4572000"/>
            <a:ext cx="3352800" cy="1828800"/>
          </a:xfrm>
          <a:prstGeom prst="wedgeRoundRectCallout">
            <a:avLst>
              <a:gd name="adj1" fmla="val -48066"/>
              <a:gd name="adj2" fmla="val -7675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Penilaian SKP paling sedikit meliputi </a:t>
            </a:r>
            <a:r>
              <a:rPr lang="sv-SE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aspek kuantitas, kualitas, dan waktu</a:t>
            </a: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. Dapat ditambahkan dengan </a:t>
            </a:r>
            <a:r>
              <a:rPr lang="sv-SE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aspek biaya</a:t>
            </a: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681923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1"/>
          <p:cNvSpPr txBox="1">
            <a:spLocks/>
          </p:cNvSpPr>
          <p:nvPr/>
        </p:nvSpPr>
        <p:spPr>
          <a:xfrm>
            <a:off x="1600200" y="274638"/>
            <a:ext cx="77724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PP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Nomor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46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Tahun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2011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Perka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BKN 1/2013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Tentang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Penilaian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Prestasi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Kerja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PNS</a:t>
            </a:r>
            <a:endParaRPr kumimoji="0" lang="id-ID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1600200" y="1219200"/>
            <a:ext cx="3886200" cy="2286000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Penilaian perilaku kerja meliputi aspek : orientasi pelayanan, integritas, komitmen, disiplin, kerjasama; dan kepemimpinan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(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pe</a:t>
            </a:r>
            <a:r>
              <a:rPr lang="id-ID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jabat struktural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)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1295400" y="3962400"/>
            <a:ext cx="3886200" cy="2286000"/>
          </a:xfrm>
          <a:prstGeom prst="snip2DiagRect">
            <a:avLst>
              <a:gd name="adj1" fmla="val 27097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Penilaian perilaku dilakukan melalui pengamatan oleh pejabat penilai terhadap PNS sesuai kriteria yang ditentukan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5791200" y="1371600"/>
            <a:ext cx="3886200" cy="2438400"/>
          </a:xfrm>
          <a:prstGeom prst="snip2DiagRect">
            <a:avLst>
              <a:gd name="adj1" fmla="val 16510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Pejabat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penilai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dalam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melakukan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penilaian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perilaku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kerja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PNS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dapat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mempertimbangkan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masukan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dari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pejabat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penilai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lain yang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setingkat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di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lingkungan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unit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kerja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masing-masing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5486400" y="4191000"/>
            <a:ext cx="3886200" cy="2286000"/>
          </a:xfrm>
          <a:prstGeom prst="snip2DiagRect">
            <a:avLst>
              <a:gd name="adj1" fmla="val 0"/>
              <a:gd name="adj2" fmla="val 27334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Nilai perilaku kerja dapat diberikan paling tinggi 100 (seratus)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1447800" y="1371600"/>
            <a:ext cx="3886200" cy="2286000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dirty="0">
                <a:solidFill>
                  <a:sysClr val="windowText" lastClr="000000"/>
                </a:solidFill>
                <a:latin typeface="Calibri" pitchFamily="34" charset="0"/>
              </a:rPr>
              <a:t>Penilaian perilaku kerja meliputi aspek : orientasi pelayanan, integritas, komitmen, disiplin, kerjasama; dan kepemimpinan</a:t>
            </a:r>
            <a:r>
              <a:rPr lang="en-US" sz="2000" dirty="0">
                <a:solidFill>
                  <a:sysClr val="windowText" lastClr="000000"/>
                </a:solidFill>
                <a:latin typeface="Calibri" pitchFamily="34" charset="0"/>
              </a:rPr>
              <a:t> (</a:t>
            </a:r>
            <a:r>
              <a:rPr lang="en-US" sz="2000" dirty="0" err="1">
                <a:solidFill>
                  <a:sysClr val="windowText" lastClr="000000"/>
                </a:solidFill>
                <a:latin typeface="Calibri" pitchFamily="34" charset="0"/>
              </a:rPr>
              <a:t>bagi</a:t>
            </a:r>
            <a:r>
              <a:rPr lang="en-US" sz="200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Calibri" pitchFamily="34" charset="0"/>
              </a:rPr>
              <a:t>pe</a:t>
            </a:r>
            <a:r>
              <a:rPr lang="id-ID" sz="2000" dirty="0">
                <a:solidFill>
                  <a:sysClr val="windowText" lastClr="000000"/>
                </a:solidFill>
                <a:latin typeface="Calibri" pitchFamily="34" charset="0"/>
              </a:rPr>
              <a:t>jabat struktural</a:t>
            </a:r>
            <a:r>
              <a:rPr lang="en-US" sz="2000" dirty="0">
                <a:solidFill>
                  <a:sysClr val="windowText" lastClr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9" name="Snip Diagonal Corner Rectangle 8"/>
          <p:cNvSpPr/>
          <p:nvPr/>
        </p:nvSpPr>
        <p:spPr>
          <a:xfrm>
            <a:off x="1143000" y="4114800"/>
            <a:ext cx="3886200" cy="2286000"/>
          </a:xfrm>
          <a:prstGeom prst="snip2DiagRect">
            <a:avLst>
              <a:gd name="adj1" fmla="val 27097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dirty="0">
                <a:solidFill>
                  <a:sysClr val="windowText" lastClr="000000"/>
                </a:solidFill>
                <a:latin typeface="Calibri" pitchFamily="34" charset="0"/>
              </a:rPr>
              <a:t>Penilaian perilaku dilakukan melalui pengamatan oleh pejabat penilai</a:t>
            </a:r>
            <a:endParaRPr lang="en-US" sz="20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5638800" y="1524000"/>
            <a:ext cx="3886200" cy="2438400"/>
          </a:xfrm>
          <a:prstGeom prst="snip2DiagRect">
            <a:avLst>
              <a:gd name="adj1" fmla="val 1651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ysClr val="windowText" lastClr="000000"/>
                </a:solidFill>
                <a:latin typeface="Calibri" pitchFamily="34" charset="0"/>
              </a:rPr>
              <a:t>Dalam</a:t>
            </a:r>
            <a:r>
              <a:rPr lang="en-US" sz="200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Calibri" pitchFamily="34" charset="0"/>
              </a:rPr>
              <a:t>melakukan</a:t>
            </a:r>
            <a:r>
              <a:rPr lang="en-US" sz="200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Calibri" pitchFamily="34" charset="0"/>
              </a:rPr>
              <a:t>penilaian</a:t>
            </a:r>
            <a:r>
              <a:rPr lang="en-US" sz="200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Calibri" pitchFamily="34" charset="0"/>
              </a:rPr>
              <a:t>perilaku</a:t>
            </a:r>
            <a:r>
              <a:rPr lang="en-US" sz="2000" dirty="0">
                <a:solidFill>
                  <a:sysClr val="windowText" lastClr="000000"/>
                </a:solidFill>
                <a:latin typeface="Calibri" pitchFamily="34" charset="0"/>
              </a:rPr>
              <a:t>, </a:t>
            </a:r>
            <a:r>
              <a:rPr lang="en-US" sz="2000" dirty="0" err="1">
                <a:solidFill>
                  <a:sysClr val="windowText" lastClr="000000"/>
                </a:solidFill>
                <a:latin typeface="Calibri" pitchFamily="34" charset="0"/>
              </a:rPr>
              <a:t>pejabat</a:t>
            </a:r>
            <a:r>
              <a:rPr lang="en-US" sz="200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Calibri" pitchFamily="34" charset="0"/>
              </a:rPr>
              <a:t>penilai</a:t>
            </a:r>
            <a:r>
              <a:rPr lang="en-US" sz="200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Calibri" pitchFamily="34" charset="0"/>
              </a:rPr>
              <a:t>dapat</a:t>
            </a:r>
            <a:r>
              <a:rPr lang="en-US" sz="200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Calibri" pitchFamily="34" charset="0"/>
              </a:rPr>
              <a:t>mempertimbangkan</a:t>
            </a:r>
            <a:r>
              <a:rPr lang="en-US" sz="200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Calibri" pitchFamily="34" charset="0"/>
              </a:rPr>
              <a:t>masukan</a:t>
            </a:r>
            <a:r>
              <a:rPr lang="en-US" sz="200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Calibri" pitchFamily="34" charset="0"/>
              </a:rPr>
              <a:t>dari</a:t>
            </a:r>
            <a:r>
              <a:rPr lang="en-US" sz="200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Calibri" pitchFamily="34" charset="0"/>
              </a:rPr>
              <a:t>pejabat</a:t>
            </a:r>
            <a:r>
              <a:rPr lang="en-US" sz="2000" dirty="0">
                <a:solidFill>
                  <a:sysClr val="windowText" lastClr="000000"/>
                </a:solidFill>
                <a:latin typeface="Calibri" pitchFamily="34" charset="0"/>
              </a:rPr>
              <a:t> lain</a:t>
            </a:r>
          </a:p>
        </p:txBody>
      </p:sp>
      <p:sp>
        <p:nvSpPr>
          <p:cNvPr id="11" name="Snip Diagonal Corner Rectangle 10"/>
          <p:cNvSpPr/>
          <p:nvPr/>
        </p:nvSpPr>
        <p:spPr>
          <a:xfrm>
            <a:off x="5334000" y="4343400"/>
            <a:ext cx="3886200" cy="2286000"/>
          </a:xfrm>
          <a:prstGeom prst="snip2DiagRect">
            <a:avLst>
              <a:gd name="adj1" fmla="val 0"/>
              <a:gd name="adj2" fmla="val 27334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000" dirty="0">
                <a:solidFill>
                  <a:sysClr val="windowText" lastClr="000000"/>
                </a:solidFill>
                <a:latin typeface="Calibri" pitchFamily="34" charset="0"/>
              </a:rPr>
              <a:t>Nilai perilaku kerja dapat diberikan paling tinggi 100 (seratus)</a:t>
            </a:r>
            <a:endParaRPr lang="en-US" sz="20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4419600" y="3352800"/>
            <a:ext cx="2057400" cy="1371600"/>
          </a:xfrm>
          <a:prstGeom prst="foldedCorner">
            <a:avLst>
              <a:gd name="adj" fmla="val 40667"/>
            </a:avLst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4648200" y="3513137"/>
            <a:ext cx="1387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Cambria" pitchFamily="18" charset="0"/>
              </a:rPr>
              <a:t>Perilaku</a:t>
            </a:r>
            <a:endParaRPr lang="en-US" sz="2400" b="1" dirty="0">
              <a:solidFill>
                <a:srgbClr val="000000"/>
              </a:solidFill>
              <a:latin typeface="Cambria" pitchFamily="18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mbria" pitchFamily="18" charset="0"/>
              </a:rPr>
              <a:t>Kerja</a:t>
            </a:r>
            <a:endParaRPr lang="en-US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5472"/>
            <a:ext cx="956921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dirty="0" smtClean="0"/>
              <a:t>Contoh  TUSI Pimpinan PTN dalam OTK</a:t>
            </a: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273719" y="780365"/>
            <a:ext cx="1204361" cy="529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Rektor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1531" y="618803"/>
            <a:ext cx="2995262" cy="2417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 smtClean="0">
                <a:solidFill>
                  <a:srgbClr val="000000"/>
                </a:solidFill>
              </a:rPr>
              <a:t>Tugas:</a:t>
            </a:r>
          </a:p>
          <a:p>
            <a:r>
              <a:rPr lang="id-ID" dirty="0" smtClean="0">
                <a:solidFill>
                  <a:srgbClr val="000000"/>
                </a:solidFill>
              </a:rPr>
              <a:t>Memimpin pengelolaan dan penyelenggaraan pendidikan, penelitian dan pengabdian kepada masyarakat serta membina dosen, tenaga kependidikan, mahasiswa dan humas.</a:t>
            </a:r>
            <a:endParaRPr lang="id-ID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21143" y="602666"/>
            <a:ext cx="4676674" cy="25753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 smtClean="0">
                <a:solidFill>
                  <a:srgbClr val="000000"/>
                </a:solidFill>
              </a:rPr>
              <a:t>Fungsi:</a:t>
            </a:r>
          </a:p>
          <a:p>
            <a:pPr marL="355600" indent="-355600">
              <a:buAutoNum type="alphaLcPeriod"/>
            </a:pPr>
            <a:r>
              <a:rPr lang="id-ID" dirty="0" smtClean="0">
                <a:solidFill>
                  <a:srgbClr val="000000"/>
                </a:solidFill>
              </a:rPr>
              <a:t>Pelaksanaan dan pengembangan dikti</a:t>
            </a:r>
          </a:p>
          <a:p>
            <a:pPr marL="355600" indent="-355600">
              <a:buAutoNum type="alphaLcPeriod"/>
            </a:pPr>
            <a:r>
              <a:rPr lang="id-ID" dirty="0" smtClean="0">
                <a:solidFill>
                  <a:srgbClr val="000000"/>
                </a:solidFill>
              </a:rPr>
              <a:t>Pelaksanaan penelitian dalam rangka pengembangan IPTEKS</a:t>
            </a:r>
          </a:p>
          <a:p>
            <a:pPr marL="355600" indent="-355600">
              <a:buAutoNum type="alphaLcPeriod"/>
            </a:pPr>
            <a:r>
              <a:rPr lang="id-ID" dirty="0" smtClean="0">
                <a:solidFill>
                  <a:srgbClr val="000000"/>
                </a:solidFill>
              </a:rPr>
              <a:t>Pelaksanaan pengabdian kepada masyarakat</a:t>
            </a:r>
          </a:p>
          <a:p>
            <a:pPr marL="355600" indent="-355600">
              <a:buAutoNum type="alphaLcPeriod"/>
            </a:pPr>
            <a:r>
              <a:rPr lang="id-ID" dirty="0" smtClean="0">
                <a:solidFill>
                  <a:srgbClr val="000000"/>
                </a:solidFill>
              </a:rPr>
              <a:t>Pembinaan sivitas akademika dan hubungannya dengan lingkungan; dan</a:t>
            </a:r>
          </a:p>
          <a:p>
            <a:pPr marL="355600" indent="-355600">
              <a:buAutoNum type="alphaLcPeriod"/>
            </a:pPr>
            <a:r>
              <a:rPr lang="id-ID" dirty="0" smtClean="0">
                <a:solidFill>
                  <a:srgbClr val="000000"/>
                </a:solidFill>
              </a:rPr>
              <a:t>Pelaksanaan tata kelola PT</a:t>
            </a:r>
            <a:endParaRPr lang="id-ID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719" y="3429001"/>
            <a:ext cx="1204361" cy="6737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Wakil</a:t>
            </a:r>
          </a:p>
          <a:p>
            <a:pPr algn="ctr"/>
            <a:r>
              <a:rPr lang="id-ID" dirty="0" smtClean="0">
                <a:solidFill>
                  <a:schemeClr val="tx1"/>
                </a:solidFill>
              </a:rPr>
              <a:t>Rektor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7822" y="3275885"/>
            <a:ext cx="7959995" cy="951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dirty="0" smtClean="0">
                <a:solidFill>
                  <a:schemeClr val="tx1"/>
                </a:solidFill>
              </a:rPr>
              <a:t>Tugas:</a:t>
            </a:r>
          </a:p>
          <a:p>
            <a:pPr algn="just"/>
            <a:r>
              <a:rPr lang="id-ID" dirty="0" smtClean="0">
                <a:solidFill>
                  <a:schemeClr val="tx1"/>
                </a:solidFill>
              </a:rPr>
              <a:t>Membantu Rektor dalam memimpin pengelolaan di bidang......</a:t>
            </a:r>
          </a:p>
        </p:txBody>
      </p:sp>
      <p:sp>
        <p:nvSpPr>
          <p:cNvPr id="9" name="Rectangle 8"/>
          <p:cNvSpPr/>
          <p:nvPr/>
        </p:nvSpPr>
        <p:spPr>
          <a:xfrm>
            <a:off x="273719" y="5089480"/>
            <a:ext cx="1204361" cy="6737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000000"/>
                </a:solidFill>
              </a:rPr>
              <a:t>Dekan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01981" y="4340995"/>
            <a:ext cx="2995262" cy="24219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 smtClean="0">
                <a:solidFill>
                  <a:schemeClr val="tx1"/>
                </a:solidFill>
              </a:rPr>
              <a:t>Tugas: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Mengkoordinasikan dan melaksana-kan pendidikan dalam satu atau sejumlah cabang IPTEKS</a:t>
            </a:r>
          </a:p>
          <a:p>
            <a:endParaRPr lang="id-ID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5121143" y="4340995"/>
            <a:ext cx="4676674" cy="24219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dirty="0" smtClean="0">
                <a:solidFill>
                  <a:schemeClr val="tx1"/>
                </a:solidFill>
              </a:rPr>
              <a:t>Fungsi:</a:t>
            </a:r>
          </a:p>
          <a:p>
            <a:pPr marL="355600" indent="-355600">
              <a:buAutoNum type="alphaLcPeriod"/>
            </a:pPr>
            <a:r>
              <a:rPr lang="id-ID" sz="1600" dirty="0" smtClean="0">
                <a:solidFill>
                  <a:schemeClr val="tx1"/>
                </a:solidFill>
              </a:rPr>
              <a:t>Pelaksanaan dan pengembangan pendidikan di ling.Fak</a:t>
            </a:r>
          </a:p>
          <a:p>
            <a:pPr marL="355600" indent="-355600">
              <a:buAutoNum type="alphaLcPeriod"/>
            </a:pPr>
            <a:r>
              <a:rPr lang="id-ID" sz="1600" dirty="0" smtClean="0">
                <a:solidFill>
                  <a:schemeClr val="tx1"/>
                </a:solidFill>
              </a:rPr>
              <a:t>Pelaksanaan penelitian dalam rangka pengembangan IPTEKS</a:t>
            </a:r>
          </a:p>
          <a:p>
            <a:pPr marL="355600" indent="-355600">
              <a:buAutoNum type="alphaLcPeriod"/>
            </a:pPr>
            <a:r>
              <a:rPr lang="id-ID" sz="1600" dirty="0" smtClean="0">
                <a:solidFill>
                  <a:schemeClr val="tx1"/>
                </a:solidFill>
              </a:rPr>
              <a:t>Pelaksanaan pengabdian kepada masyarakat</a:t>
            </a:r>
          </a:p>
          <a:p>
            <a:pPr marL="355600" indent="-355600">
              <a:buAutoNum type="alphaLcPeriod"/>
            </a:pPr>
            <a:r>
              <a:rPr lang="id-ID" sz="1600" dirty="0" smtClean="0">
                <a:solidFill>
                  <a:schemeClr val="tx1"/>
                </a:solidFill>
              </a:rPr>
              <a:t>Pembinaan sivitas akademika dan hubungannya dengan lingkungan; dan</a:t>
            </a:r>
          </a:p>
          <a:p>
            <a:pPr marL="355600" indent="-355600">
              <a:buAutoNum type="alphaLcPeriod"/>
            </a:pPr>
            <a:r>
              <a:rPr lang="id-ID" sz="1600" dirty="0" smtClean="0">
                <a:solidFill>
                  <a:schemeClr val="tx1"/>
                </a:solidFill>
              </a:rPr>
              <a:t>Pelaksanaan tata kelola Fakultas</a:t>
            </a:r>
          </a:p>
          <a:p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562803" y="858214"/>
            <a:ext cx="203334" cy="405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ight Arrow 12"/>
          <p:cNvSpPr/>
          <p:nvPr/>
        </p:nvSpPr>
        <p:spPr>
          <a:xfrm>
            <a:off x="1556285" y="3548591"/>
            <a:ext cx="203334" cy="405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ight Arrow 13"/>
          <p:cNvSpPr/>
          <p:nvPr/>
        </p:nvSpPr>
        <p:spPr>
          <a:xfrm>
            <a:off x="1546889" y="5223513"/>
            <a:ext cx="203334" cy="405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0491546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3718" y="453825"/>
            <a:ext cx="1204361" cy="529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Wakil </a:t>
            </a:r>
          </a:p>
          <a:p>
            <a:pPr algn="ctr"/>
            <a:r>
              <a:rPr lang="id-ID" dirty="0" smtClean="0">
                <a:solidFill>
                  <a:schemeClr val="tx1"/>
                </a:solidFill>
              </a:rPr>
              <a:t>Dekan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6926" y="363105"/>
            <a:ext cx="7725029" cy="8591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dirty="0" smtClean="0">
                <a:solidFill>
                  <a:schemeClr val="tx1"/>
                </a:solidFill>
              </a:rPr>
              <a:t>Tugas:</a:t>
            </a:r>
          </a:p>
          <a:p>
            <a:pPr algn="just"/>
            <a:r>
              <a:rPr lang="id-ID" dirty="0" smtClean="0">
                <a:solidFill>
                  <a:schemeClr val="tx1"/>
                </a:solidFill>
              </a:rPr>
              <a:t>Membantu dekan dalam memimpin pelaksanaan... (bidang tugas)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719" y="1419727"/>
            <a:ext cx="1204361" cy="6737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Ketua Jurusan</a:t>
            </a:r>
          </a:p>
        </p:txBody>
      </p:sp>
      <p:sp>
        <p:nvSpPr>
          <p:cNvPr id="8" name="Rectangle 7"/>
          <p:cNvSpPr/>
          <p:nvPr/>
        </p:nvSpPr>
        <p:spPr>
          <a:xfrm>
            <a:off x="1897782" y="1419727"/>
            <a:ext cx="7704174" cy="10066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 smtClean="0">
                <a:solidFill>
                  <a:schemeClr val="tx1"/>
                </a:solidFill>
              </a:rPr>
              <a:t>Tugas: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Melaksanakan pengelolaan sumber daya pendukung prodi dalam satu rumpun disiplin IPTEKS</a:t>
            </a:r>
          </a:p>
        </p:txBody>
      </p:sp>
      <p:sp>
        <p:nvSpPr>
          <p:cNvPr id="9" name="Rectangle 8"/>
          <p:cNvSpPr/>
          <p:nvPr/>
        </p:nvSpPr>
        <p:spPr>
          <a:xfrm>
            <a:off x="273718" y="2746752"/>
            <a:ext cx="1204361" cy="6737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LPPM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76926" y="2729219"/>
            <a:ext cx="2995262" cy="18428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 smtClean="0">
                <a:solidFill>
                  <a:srgbClr val="000000"/>
                </a:solidFill>
              </a:rPr>
              <a:t>Tugas:</a:t>
            </a:r>
          </a:p>
          <a:p>
            <a:r>
              <a:rPr lang="id-ID" dirty="0" smtClean="0">
                <a:solidFill>
                  <a:srgbClr val="000000"/>
                </a:solidFill>
              </a:rPr>
              <a:t>Melaksanakan, mengoordinasikan, memonitor dan menilai pelaksanaan kegiatan litabdimas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11655" y="2755233"/>
            <a:ext cx="4590300" cy="40113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 smtClean="0">
                <a:solidFill>
                  <a:srgbClr val="000000"/>
                </a:solidFill>
              </a:rPr>
              <a:t>Fungsi:</a:t>
            </a:r>
          </a:p>
          <a:p>
            <a:pPr marL="355600" indent="-355600">
              <a:buAutoNum type="alphaLcPeriod"/>
            </a:pPr>
            <a:r>
              <a:rPr lang="id-ID" dirty="0" smtClean="0">
                <a:solidFill>
                  <a:srgbClr val="000000"/>
                </a:solidFill>
              </a:rPr>
              <a:t>Penyusunan renprogang lembaga</a:t>
            </a:r>
          </a:p>
          <a:p>
            <a:pPr marL="355600" indent="-355600">
              <a:buAutoNum type="alphaLcPeriod"/>
            </a:pPr>
            <a:r>
              <a:rPr lang="id-ID" dirty="0" smtClean="0">
                <a:solidFill>
                  <a:srgbClr val="000000"/>
                </a:solidFill>
              </a:rPr>
              <a:t>Pelaksanaan penelitian ilmiah murni dan terapan</a:t>
            </a:r>
          </a:p>
          <a:p>
            <a:pPr marL="355600" indent="-355600">
              <a:buAutoNum type="alphaLcPeriod"/>
            </a:pPr>
            <a:r>
              <a:rPr lang="id-ID" dirty="0" smtClean="0">
                <a:solidFill>
                  <a:srgbClr val="000000"/>
                </a:solidFill>
              </a:rPr>
              <a:t>Pelaksanaan pengabdian pada masyarakat</a:t>
            </a:r>
          </a:p>
          <a:p>
            <a:pPr marL="355600" indent="-355600">
              <a:buAutoNum type="alphaLcPeriod"/>
            </a:pPr>
            <a:r>
              <a:rPr lang="id-ID" dirty="0" smtClean="0">
                <a:solidFill>
                  <a:srgbClr val="000000"/>
                </a:solidFill>
              </a:rPr>
              <a:t>Mengoordinasikan pelaksanaan litabdimas di lingkugan PT</a:t>
            </a:r>
          </a:p>
          <a:p>
            <a:pPr marL="355600" indent="-355600">
              <a:buAutoNum type="alphaLcPeriod"/>
            </a:pPr>
            <a:r>
              <a:rPr lang="id-ID" dirty="0" smtClean="0">
                <a:solidFill>
                  <a:srgbClr val="000000"/>
                </a:solidFill>
              </a:rPr>
              <a:t>Pelaksanaan publikasi hasil litabdimas</a:t>
            </a:r>
          </a:p>
          <a:p>
            <a:pPr marL="355600" indent="-355600">
              <a:buAutoNum type="alphaLcPeriod"/>
            </a:pPr>
            <a:r>
              <a:rPr lang="id-ID" dirty="0" smtClean="0">
                <a:solidFill>
                  <a:srgbClr val="000000"/>
                </a:solidFill>
              </a:rPr>
              <a:t>Peningkatan relevansi proglitabdimas kepada masyarakat sesuai dengan kebutuhan masyarakat</a:t>
            </a:r>
          </a:p>
          <a:p>
            <a:pPr marL="355600" indent="-355600">
              <a:buAutoNum type="alphaLcPeriod"/>
            </a:pPr>
            <a:r>
              <a:rPr lang="id-ID" dirty="0" smtClean="0">
                <a:solidFill>
                  <a:srgbClr val="000000"/>
                </a:solidFill>
              </a:rPr>
              <a:t>Pelaksanaan urusan administrasi Lembaga</a:t>
            </a:r>
          </a:p>
          <a:p>
            <a:pPr marL="355600" indent="-355600">
              <a:buAutoNum type="alphaLcPeriod"/>
            </a:pPr>
            <a:endParaRPr lang="id-ID" dirty="0" smtClean="0">
              <a:solidFill>
                <a:srgbClr val="00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575837" y="577515"/>
            <a:ext cx="203334" cy="405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ight Arrow 12"/>
          <p:cNvSpPr/>
          <p:nvPr/>
        </p:nvSpPr>
        <p:spPr>
          <a:xfrm>
            <a:off x="1575835" y="1574626"/>
            <a:ext cx="203334" cy="405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ight Arrow 13"/>
          <p:cNvSpPr/>
          <p:nvPr/>
        </p:nvSpPr>
        <p:spPr>
          <a:xfrm>
            <a:off x="1575836" y="2880785"/>
            <a:ext cx="203334" cy="405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6640403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1905" y="2370621"/>
            <a:ext cx="1499658" cy="21265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MEMUAT KEGIATAN TUGAS JABATAN</a:t>
            </a:r>
          </a:p>
        </p:txBody>
      </p:sp>
      <p:sp>
        <p:nvSpPr>
          <p:cNvPr id="4" name="Rectangle 3"/>
          <p:cNvSpPr/>
          <p:nvPr/>
        </p:nvSpPr>
        <p:spPr>
          <a:xfrm>
            <a:off x="3673475" y="2370621"/>
            <a:ext cx="1499658" cy="21526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rgbClr val="000000"/>
                </a:solidFill>
              </a:rPr>
              <a:t>MENGACU KEPADA </a:t>
            </a:r>
            <a:r>
              <a:rPr lang="id-ID" dirty="0" smtClean="0">
                <a:solidFill>
                  <a:srgbClr val="000000"/>
                </a:solidFill>
              </a:rPr>
              <a:t>RKT</a:t>
            </a:r>
            <a:r>
              <a:rPr lang="en-US" dirty="0" smtClean="0">
                <a:solidFill>
                  <a:srgbClr val="000000"/>
                </a:solidFill>
              </a:rPr>
              <a:t>/PK DAN PK</a:t>
            </a:r>
            <a:endParaRPr lang="id-ID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9181" y="1522611"/>
            <a:ext cx="4306946" cy="18197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dirty="0">
                <a:solidFill>
                  <a:schemeClr val="tx1"/>
                </a:solidFill>
              </a:rPr>
              <a:t>SEBAGAI IMPLEMENTASI KEBIJAKAN DALAM RANGKA MENCAPAI TUJUAN DAN SASARAN ORGANISASI YANG TELAH DITETAPKAN DAN HARUS BERORIENTASI PADA HASIL SECARA NYATA DAN TERUKUR</a:t>
            </a:r>
          </a:p>
        </p:txBody>
      </p:sp>
      <p:sp>
        <p:nvSpPr>
          <p:cNvPr id="6" name="Rectangle 5"/>
          <p:cNvSpPr/>
          <p:nvPr/>
        </p:nvSpPr>
        <p:spPr>
          <a:xfrm>
            <a:off x="5220909" y="3479555"/>
            <a:ext cx="4292809" cy="20743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dirty="0">
                <a:solidFill>
                  <a:schemeClr val="tx1"/>
                </a:solidFill>
              </a:rPr>
              <a:t>DALAM MELAKSANAKAN KEGIATAN   TUGAS JABATAN PADA PRINSIPNYA PEKERJAAN DIBAGI HABIS DARI TINGKAT YANG TERTINGGI SAMPAI DENGAN TINGKAT TERENDAH SECARA HIERARKI</a:t>
            </a:r>
          </a:p>
        </p:txBody>
      </p:sp>
      <p:sp>
        <p:nvSpPr>
          <p:cNvPr id="8" name="Hexagon 7"/>
          <p:cNvSpPr/>
          <p:nvPr/>
        </p:nvSpPr>
        <p:spPr>
          <a:xfrm>
            <a:off x="282047" y="2368550"/>
            <a:ext cx="1829859" cy="2114550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100" dirty="0">
                <a:solidFill>
                  <a:srgbClr val="000000"/>
                </a:solidFill>
              </a:rPr>
              <a:t>SKP</a:t>
            </a:r>
          </a:p>
        </p:txBody>
      </p:sp>
    </p:spTree>
    <p:extLst>
      <p:ext uri="{BB962C8B-B14F-4D97-AF65-F5344CB8AC3E}">
        <p14:creationId xmlns:p14="http://schemas.microsoft.com/office/powerpoint/2010/main" xmlns="" val="11634467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168" y="228600"/>
            <a:ext cx="4677833" cy="8366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solidFill>
                  <a:schemeClr val="tx1"/>
                </a:solidFill>
              </a:rPr>
              <a:t>PRINSIP PEKERJAAN DIBAGI HABIS TERGAMBAR DI DALAM ORGANISASI DAN TATA KERJA (OTK) SETIAP UNIT KERJA</a:t>
            </a:r>
          </a:p>
        </p:txBody>
      </p:sp>
      <p:sp>
        <p:nvSpPr>
          <p:cNvPr id="3" name="Rectangle 2"/>
          <p:cNvSpPr/>
          <p:nvPr/>
        </p:nvSpPr>
        <p:spPr>
          <a:xfrm>
            <a:off x="302683" y="1968500"/>
            <a:ext cx="1080029" cy="234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rgbClr val="000000"/>
                </a:solidFill>
              </a:rPr>
              <a:t>ESELON I</a:t>
            </a:r>
          </a:p>
        </p:txBody>
      </p:sp>
      <p:sp>
        <p:nvSpPr>
          <p:cNvPr id="4" name="Rectangle 3"/>
          <p:cNvSpPr/>
          <p:nvPr/>
        </p:nvSpPr>
        <p:spPr>
          <a:xfrm>
            <a:off x="1462440" y="1968500"/>
            <a:ext cx="959028" cy="234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tx1"/>
                </a:solidFill>
              </a:rPr>
              <a:t>Tugas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02415" y="1968500"/>
            <a:ext cx="901172" cy="234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tx1"/>
                </a:solidFill>
              </a:rPr>
              <a:t>Fungsi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2555610" y="1968500"/>
            <a:ext cx="1836738" cy="2349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7" name="Rectangle 6"/>
          <p:cNvSpPr/>
          <p:nvPr/>
        </p:nvSpPr>
        <p:spPr>
          <a:xfrm>
            <a:off x="302683" y="2849563"/>
            <a:ext cx="1080029" cy="234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rgbClr val="000000"/>
                </a:solidFill>
              </a:rPr>
              <a:t>ESELON II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440" y="2849563"/>
            <a:ext cx="959028" cy="234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tx1"/>
                </a:solidFill>
              </a:rPr>
              <a:t>Tugas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02415" y="2845594"/>
            <a:ext cx="901172" cy="234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tx1"/>
                </a:solidFill>
              </a:rPr>
              <a:t>Fungsi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2555610" y="2825750"/>
            <a:ext cx="1836738" cy="2349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11" name="Rectangle 10"/>
          <p:cNvSpPr/>
          <p:nvPr/>
        </p:nvSpPr>
        <p:spPr>
          <a:xfrm>
            <a:off x="302683" y="3667125"/>
            <a:ext cx="1080029" cy="234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rgbClr val="000000"/>
                </a:solidFill>
              </a:rPr>
              <a:t>ESELON</a:t>
            </a:r>
            <a:r>
              <a:rPr lang="id-ID" sz="1200" dirty="0"/>
              <a:t> </a:t>
            </a:r>
            <a:r>
              <a:rPr lang="id-ID" sz="1200" dirty="0">
                <a:solidFill>
                  <a:srgbClr val="000000"/>
                </a:solidFill>
              </a:rPr>
              <a:t>III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62440" y="3683001"/>
            <a:ext cx="959028" cy="234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rgbClr val="000000"/>
                </a:solidFill>
              </a:rPr>
              <a:t>Tugas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26492" y="3659188"/>
            <a:ext cx="901172" cy="234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tx1"/>
                </a:solidFill>
              </a:rPr>
              <a:t>Fungsi</a:t>
            </a:r>
          </a:p>
        </p:txBody>
      </p:sp>
      <p:sp>
        <p:nvSpPr>
          <p:cNvPr id="14" name="Left-Right Arrow 13"/>
          <p:cNvSpPr/>
          <p:nvPr/>
        </p:nvSpPr>
        <p:spPr>
          <a:xfrm>
            <a:off x="2555610" y="3683001"/>
            <a:ext cx="1836738" cy="2349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15" name="Rectangle 14"/>
          <p:cNvSpPr/>
          <p:nvPr/>
        </p:nvSpPr>
        <p:spPr>
          <a:xfrm>
            <a:off x="302683" y="4610101"/>
            <a:ext cx="1080029" cy="234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tx1"/>
                </a:solidFill>
              </a:rPr>
              <a:t>ESELON IV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62440" y="4610101"/>
            <a:ext cx="959028" cy="234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tx1"/>
                </a:solidFill>
              </a:rPr>
              <a:t>Tugas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639762" y="2241550"/>
            <a:ext cx="350838" cy="41672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20" name="Down Arrow 19"/>
          <p:cNvSpPr/>
          <p:nvPr/>
        </p:nvSpPr>
        <p:spPr>
          <a:xfrm>
            <a:off x="639762" y="3171826"/>
            <a:ext cx="350838" cy="41672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21" name="Down Arrow 20"/>
          <p:cNvSpPr/>
          <p:nvPr/>
        </p:nvSpPr>
        <p:spPr>
          <a:xfrm>
            <a:off x="639762" y="4102102"/>
            <a:ext cx="350838" cy="41672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970881" y="2285800"/>
            <a:ext cx="3006196" cy="4962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953684" y="3171230"/>
            <a:ext cx="3023394" cy="4367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970882" y="3986703"/>
            <a:ext cx="2982119" cy="5890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Multidocument 16"/>
          <p:cNvSpPr/>
          <p:nvPr/>
        </p:nvSpPr>
        <p:spPr>
          <a:xfrm>
            <a:off x="815183" y="5182595"/>
            <a:ext cx="1376413" cy="699306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tx1"/>
                </a:solidFill>
              </a:rPr>
              <a:t>STAF</a:t>
            </a:r>
          </a:p>
          <a:p>
            <a:pPr algn="ctr"/>
            <a:r>
              <a:rPr lang="id-ID" sz="1200" dirty="0">
                <a:solidFill>
                  <a:schemeClr val="tx1"/>
                </a:solidFill>
              </a:rPr>
              <a:t>(JFU)</a:t>
            </a:r>
          </a:p>
        </p:txBody>
      </p:sp>
      <p:cxnSp>
        <p:nvCxnSpPr>
          <p:cNvPr id="22" name="Straight Arrow Connector 21"/>
          <p:cNvCxnSpPr>
            <a:stCxn id="15" idx="2"/>
          </p:cNvCxnSpPr>
          <p:nvPr/>
        </p:nvCxnSpPr>
        <p:spPr>
          <a:xfrm>
            <a:off x="842699" y="4845051"/>
            <a:ext cx="1128182" cy="337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2"/>
          </p:cNvCxnSpPr>
          <p:nvPr/>
        </p:nvCxnSpPr>
        <p:spPr>
          <a:xfrm>
            <a:off x="842699" y="4845051"/>
            <a:ext cx="619740" cy="337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2"/>
          </p:cNvCxnSpPr>
          <p:nvPr/>
        </p:nvCxnSpPr>
        <p:spPr>
          <a:xfrm>
            <a:off x="842699" y="4845051"/>
            <a:ext cx="426509" cy="337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933281" y="1447800"/>
            <a:ext cx="3746032" cy="9687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400" dirty="0">
                <a:solidFill>
                  <a:schemeClr val="tx1"/>
                </a:solidFill>
              </a:rPr>
              <a:t>Koordinasi, pembinaan, penyelenggaraan, perumusan kebijakan, menetapkan, penyusunan, pemberian bimbingan, pelaksanaan, pemantauan, evaluasi dan pelaporan, dll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933281" y="2513041"/>
            <a:ext cx="3746032" cy="791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400" dirty="0">
                <a:solidFill>
                  <a:srgbClr val="000000"/>
                </a:solidFill>
              </a:rPr>
              <a:t>Penyusunan, </a:t>
            </a:r>
            <a:r>
              <a:rPr lang="id-ID" sz="1400" dirty="0" smtClean="0">
                <a:solidFill>
                  <a:srgbClr val="000000"/>
                </a:solidFill>
              </a:rPr>
              <a:t>pe</a:t>
            </a:r>
            <a:r>
              <a:rPr lang="en-US" sz="1400" dirty="0" err="1" smtClean="0">
                <a:solidFill>
                  <a:srgbClr val="000000"/>
                </a:solidFill>
              </a:rPr>
              <a:t>nyelenggaraan</a:t>
            </a:r>
            <a:r>
              <a:rPr lang="id-ID" sz="1400" dirty="0" smtClean="0">
                <a:solidFill>
                  <a:srgbClr val="000000"/>
                </a:solidFill>
              </a:rPr>
              <a:t>, </a:t>
            </a:r>
            <a:r>
              <a:rPr lang="id-ID" sz="1400" dirty="0">
                <a:solidFill>
                  <a:srgbClr val="000000"/>
                </a:solidFill>
              </a:rPr>
              <a:t>pengelolaan, pembinaan</a:t>
            </a:r>
            <a:r>
              <a:rPr lang="id-ID" sz="1400" dirty="0" smtClean="0">
                <a:solidFill>
                  <a:srgbClr val="000000"/>
                </a:solidFill>
              </a:rPr>
              <a:t>, </a:t>
            </a:r>
            <a:r>
              <a:rPr lang="id-ID" sz="1400" dirty="0">
                <a:solidFill>
                  <a:srgbClr val="000000"/>
                </a:solidFill>
              </a:rPr>
              <a:t>koordinasi pelaksanaan, fasilitasi dan bimbingan, evaluasi dan pemantauan, dll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33281" y="3388425"/>
            <a:ext cx="3746032" cy="8678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400" dirty="0" smtClean="0">
                <a:solidFill>
                  <a:schemeClr val="tx1"/>
                </a:solidFill>
              </a:rPr>
              <a:t>Koordinasi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id-ID" sz="1400" dirty="0" smtClean="0">
                <a:solidFill>
                  <a:schemeClr val="tx1"/>
                </a:solidFill>
              </a:rPr>
              <a:t>dan </a:t>
            </a:r>
            <a:r>
              <a:rPr lang="id-ID" sz="1400" dirty="0">
                <a:solidFill>
                  <a:schemeClr val="tx1"/>
                </a:solidFill>
              </a:rPr>
              <a:t>sinkronisasi, pelaksanaan, pengelolaan, </a:t>
            </a:r>
            <a:r>
              <a:rPr lang="id-ID" sz="1400" dirty="0" smtClean="0">
                <a:solidFill>
                  <a:schemeClr val="tx1"/>
                </a:solidFill>
              </a:rPr>
              <a:t>peng</a:t>
            </a:r>
            <a:r>
              <a:rPr lang="en-US" sz="1400" dirty="0" err="1" smtClean="0">
                <a:solidFill>
                  <a:schemeClr val="tx1"/>
                </a:solidFill>
              </a:rPr>
              <a:t>endalian</a:t>
            </a:r>
            <a:r>
              <a:rPr lang="id-ID" sz="1400" dirty="0" smtClean="0">
                <a:solidFill>
                  <a:schemeClr val="tx1"/>
                </a:solidFill>
              </a:rPr>
              <a:t>, </a:t>
            </a:r>
            <a:r>
              <a:rPr lang="id-ID" sz="1400" dirty="0">
                <a:solidFill>
                  <a:schemeClr val="tx1"/>
                </a:solidFill>
              </a:rPr>
              <a:t>penyusunan, pengembangan, fasilitasi dan bimbingnan</a:t>
            </a:r>
            <a:r>
              <a:rPr lang="id-ID" sz="1400" dirty="0" smtClean="0">
                <a:solidFill>
                  <a:schemeClr val="tx1"/>
                </a:solidFill>
              </a:rPr>
              <a:t>,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id-ID" sz="1400" dirty="0" smtClean="0">
                <a:solidFill>
                  <a:schemeClr val="tx1"/>
                </a:solidFill>
              </a:rPr>
              <a:t>evaluasi, </a:t>
            </a:r>
            <a:r>
              <a:rPr lang="id-ID" sz="1400" dirty="0">
                <a:solidFill>
                  <a:schemeClr val="tx1"/>
                </a:solidFill>
              </a:rPr>
              <a:t>pemantauan dan evaluasi, dll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33280" y="4331758"/>
            <a:ext cx="3746032" cy="791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400" dirty="0" smtClean="0">
                <a:solidFill>
                  <a:schemeClr val="tx1"/>
                </a:solidFill>
              </a:rPr>
              <a:t>Peny</a:t>
            </a:r>
            <a:r>
              <a:rPr lang="en-US" sz="1400" dirty="0" err="1" smtClean="0">
                <a:solidFill>
                  <a:schemeClr val="tx1"/>
                </a:solidFill>
              </a:rPr>
              <a:t>iapan</a:t>
            </a:r>
            <a:r>
              <a:rPr lang="id-ID" sz="1400" dirty="0" smtClean="0">
                <a:solidFill>
                  <a:schemeClr val="tx1"/>
                </a:solidFill>
              </a:rPr>
              <a:t> </a:t>
            </a:r>
            <a:r>
              <a:rPr lang="id-ID" sz="1400" dirty="0">
                <a:solidFill>
                  <a:schemeClr val="tx1"/>
                </a:solidFill>
              </a:rPr>
              <a:t>bahan, melakukan urusan</a:t>
            </a:r>
            <a:r>
              <a:rPr lang="id-ID" sz="1400" dirty="0" smtClean="0">
                <a:solidFill>
                  <a:schemeClr val="tx1"/>
                </a:solidFill>
              </a:rPr>
              <a:t>, p</a:t>
            </a:r>
            <a:r>
              <a:rPr lang="en-US" sz="1400" dirty="0" err="1" smtClean="0">
                <a:solidFill>
                  <a:schemeClr val="tx1"/>
                </a:solidFill>
              </a:rPr>
              <a:t>emeriksaan</a:t>
            </a:r>
            <a:r>
              <a:rPr lang="id-ID" sz="1400" dirty="0" smtClean="0">
                <a:solidFill>
                  <a:schemeClr val="tx1"/>
                </a:solidFill>
              </a:rPr>
              <a:t>, </a:t>
            </a:r>
            <a:r>
              <a:rPr lang="id-ID" sz="1400" dirty="0">
                <a:solidFill>
                  <a:schemeClr val="tx1"/>
                </a:solidFill>
              </a:rPr>
              <a:t>pemantauan dan evaluasi, pengelolaan dan perawatan sarpras, penyimpanan, dll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68728" y="914400"/>
            <a:ext cx="3378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/>
              <a:t>RANAH KATA-KATA DALAM OTK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614084" y="5289947"/>
            <a:ext cx="6066701" cy="5919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400" dirty="0">
                <a:solidFill>
                  <a:schemeClr val="tx1"/>
                </a:solidFill>
              </a:rPr>
              <a:t>Menyiapkan konsep, </a:t>
            </a:r>
            <a:r>
              <a:rPr lang="id-ID" sz="1400" dirty="0" smtClean="0">
                <a:solidFill>
                  <a:schemeClr val="tx1"/>
                </a:solidFill>
              </a:rPr>
              <a:t>men</a:t>
            </a:r>
            <a:r>
              <a:rPr lang="en-US" sz="1400" dirty="0" err="1" smtClean="0">
                <a:solidFill>
                  <a:schemeClr val="tx1"/>
                </a:solidFill>
              </a:rPr>
              <a:t>gumpulkan</a:t>
            </a:r>
            <a:r>
              <a:rPr lang="id-ID" sz="1400" dirty="0" smtClean="0">
                <a:solidFill>
                  <a:schemeClr val="tx1"/>
                </a:solidFill>
              </a:rPr>
              <a:t>kan </a:t>
            </a:r>
            <a:r>
              <a:rPr lang="id-ID" sz="1400" dirty="0">
                <a:solidFill>
                  <a:schemeClr val="tx1"/>
                </a:solidFill>
              </a:rPr>
              <a:t>bahan</a:t>
            </a:r>
            <a:r>
              <a:rPr lang="id-ID" sz="1400" dirty="0" smtClean="0">
                <a:solidFill>
                  <a:schemeClr val="tx1"/>
                </a:solidFill>
              </a:rPr>
              <a:t>, </a:t>
            </a:r>
            <a:r>
              <a:rPr lang="id-ID" sz="1400" dirty="0">
                <a:solidFill>
                  <a:schemeClr val="tx1"/>
                </a:solidFill>
              </a:rPr>
              <a:t>meng-</a:t>
            </a:r>
            <a:r>
              <a:rPr lang="id-ID" sz="1400" i="1" dirty="0">
                <a:solidFill>
                  <a:schemeClr val="tx1"/>
                </a:solidFill>
              </a:rPr>
              <a:t>entry</a:t>
            </a:r>
            <a:r>
              <a:rPr lang="id-ID" sz="1400" dirty="0">
                <a:solidFill>
                  <a:schemeClr val="tx1"/>
                </a:solidFill>
              </a:rPr>
              <a:t> data, memeriksa berkas, mengumpulkan, menerima, menyortir, mengirim. dll.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14084" y="4938354"/>
            <a:ext cx="3205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/>
              <a:t>Ranah kata-kata Uraian tugas jabatan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5529112" y="1968502"/>
            <a:ext cx="312821" cy="23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39" name="Right Arrow 38"/>
          <p:cNvSpPr/>
          <p:nvPr/>
        </p:nvSpPr>
        <p:spPr>
          <a:xfrm>
            <a:off x="5512024" y="2849071"/>
            <a:ext cx="312821" cy="23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41" name="Right Arrow 40"/>
          <p:cNvSpPr/>
          <p:nvPr/>
        </p:nvSpPr>
        <p:spPr>
          <a:xfrm>
            <a:off x="5529112" y="3664449"/>
            <a:ext cx="312821" cy="23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42" name="Right Arrow 41"/>
          <p:cNvSpPr/>
          <p:nvPr/>
        </p:nvSpPr>
        <p:spPr>
          <a:xfrm>
            <a:off x="2242790" y="5468450"/>
            <a:ext cx="312821" cy="23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43" name="Right Arrow 42"/>
          <p:cNvSpPr/>
          <p:nvPr/>
        </p:nvSpPr>
        <p:spPr>
          <a:xfrm>
            <a:off x="5529112" y="4610102"/>
            <a:ext cx="312821" cy="23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</p:spTree>
    <p:extLst>
      <p:ext uri="{BB962C8B-B14F-4D97-AF65-F5344CB8AC3E}">
        <p14:creationId xmlns:p14="http://schemas.microsoft.com/office/powerpoint/2010/main" xmlns="" val="33068731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17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 animBg="1"/>
      <p:bldP spid="37" grpId="0"/>
      <p:bldP spid="38" grpId="0" animBg="1"/>
      <p:bldP spid="39" grpId="0" animBg="1"/>
      <p:bldP spid="41" grpId="0" animBg="1"/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899" y="1113524"/>
            <a:ext cx="1102695" cy="4638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solidFill>
                  <a:schemeClr val="tx1"/>
                </a:solidFill>
              </a:rPr>
              <a:t>SKP</a:t>
            </a:r>
          </a:p>
          <a:p>
            <a:pPr algn="ctr"/>
            <a:r>
              <a:rPr lang="id-ID" sz="1400" dirty="0">
                <a:solidFill>
                  <a:schemeClr val="tx1"/>
                </a:solidFill>
              </a:rPr>
              <a:t> ESELON I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505448" y="1262113"/>
            <a:ext cx="1141798" cy="202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" name="Rectangle 3"/>
          <p:cNvSpPr/>
          <p:nvPr/>
        </p:nvSpPr>
        <p:spPr>
          <a:xfrm>
            <a:off x="2784107" y="1113523"/>
            <a:ext cx="6569242" cy="7712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350" dirty="0">
                <a:solidFill>
                  <a:schemeClr val="tx1"/>
                </a:solidFill>
              </a:rPr>
              <a:t>Kegiatan tugas jabatan </a:t>
            </a:r>
            <a:r>
              <a:rPr lang="id-ID" sz="1350" b="1" dirty="0">
                <a:solidFill>
                  <a:schemeClr val="tx1"/>
                </a:solidFill>
              </a:rPr>
              <a:t>harus mengacu pada </a:t>
            </a:r>
            <a:r>
              <a:rPr lang="id-ID" sz="1350" b="1" dirty="0" smtClean="0">
                <a:solidFill>
                  <a:schemeClr val="tx1"/>
                </a:solidFill>
              </a:rPr>
              <a:t>renstra</a:t>
            </a:r>
            <a:r>
              <a:rPr lang="en-US" sz="1350" b="1" dirty="0" smtClean="0">
                <a:solidFill>
                  <a:schemeClr val="tx1"/>
                </a:solidFill>
              </a:rPr>
              <a:t>, PK</a:t>
            </a:r>
            <a:r>
              <a:rPr lang="id-ID" sz="1350" b="1" dirty="0" smtClean="0">
                <a:solidFill>
                  <a:schemeClr val="tx1"/>
                </a:solidFill>
              </a:rPr>
              <a:t> </a:t>
            </a:r>
            <a:r>
              <a:rPr lang="id-ID" sz="1350" b="1" dirty="0">
                <a:solidFill>
                  <a:schemeClr val="tx1"/>
                </a:solidFill>
              </a:rPr>
              <a:t>dan </a:t>
            </a:r>
            <a:r>
              <a:rPr lang="id-ID" sz="1350" b="1" dirty="0" smtClean="0">
                <a:solidFill>
                  <a:schemeClr val="tx1"/>
                </a:solidFill>
              </a:rPr>
              <a:t>RKT</a:t>
            </a:r>
            <a:r>
              <a:rPr lang="en-US" sz="1350" b="1" dirty="0" smtClean="0">
                <a:solidFill>
                  <a:schemeClr val="tx1"/>
                </a:solidFill>
              </a:rPr>
              <a:t>/PK</a:t>
            </a:r>
            <a:r>
              <a:rPr lang="id-ID" sz="1350" b="1" dirty="0" smtClean="0">
                <a:solidFill>
                  <a:schemeClr val="tx1"/>
                </a:solidFill>
              </a:rPr>
              <a:t> </a:t>
            </a:r>
            <a:r>
              <a:rPr lang="id-ID" sz="1350" dirty="0">
                <a:solidFill>
                  <a:schemeClr val="tx1"/>
                </a:solidFill>
              </a:rPr>
              <a:t>yang dijabarkan sesuai dengan tugas dan fungsi, wewenang, tanggung jawab dan uraian tugasnya sebagai kegiatan dalam SKP pejabat struktural eselon I</a:t>
            </a:r>
          </a:p>
        </p:txBody>
      </p:sp>
      <p:sp>
        <p:nvSpPr>
          <p:cNvPr id="7" name="Rectangle 6"/>
          <p:cNvSpPr/>
          <p:nvPr/>
        </p:nvSpPr>
        <p:spPr>
          <a:xfrm>
            <a:off x="2784105" y="1999647"/>
            <a:ext cx="6569242" cy="7916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350" dirty="0">
                <a:solidFill>
                  <a:srgbClr val="000000"/>
                </a:solidFill>
              </a:rPr>
              <a:t>Kegiatan tugas jabatan </a:t>
            </a:r>
            <a:r>
              <a:rPr lang="id-ID" sz="1350" b="1" dirty="0">
                <a:solidFill>
                  <a:srgbClr val="000000"/>
                </a:solidFill>
              </a:rPr>
              <a:t>harus mengacu kepada SKP eselon </a:t>
            </a:r>
            <a:r>
              <a:rPr lang="id-ID" sz="1350" b="1" dirty="0" smtClean="0">
                <a:solidFill>
                  <a:srgbClr val="000000"/>
                </a:solidFill>
              </a:rPr>
              <a:t>I</a:t>
            </a:r>
            <a:r>
              <a:rPr lang="en-US" sz="1350" b="1" dirty="0" smtClean="0">
                <a:solidFill>
                  <a:srgbClr val="000000"/>
                </a:solidFill>
              </a:rPr>
              <a:t>, RKT/PK</a:t>
            </a:r>
            <a:r>
              <a:rPr lang="id-ID" sz="1350" b="1" dirty="0" smtClean="0">
                <a:solidFill>
                  <a:srgbClr val="000000"/>
                </a:solidFill>
              </a:rPr>
              <a:t> </a:t>
            </a:r>
            <a:r>
              <a:rPr lang="id-ID" sz="1350" dirty="0">
                <a:solidFill>
                  <a:srgbClr val="000000"/>
                </a:solidFill>
              </a:rPr>
              <a:t>dijabarkan sesuai dengan tugas dan fungsi, wewenang, tanggung jawab dan uraian tugasnya sebagai kegiatan dalam SKP pejabat struktural eselon II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505447" y="2081463"/>
            <a:ext cx="1141798" cy="202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" name="Rectangle 8"/>
          <p:cNvSpPr/>
          <p:nvPr/>
        </p:nvSpPr>
        <p:spPr>
          <a:xfrm>
            <a:off x="265895" y="1999648"/>
            <a:ext cx="1102695" cy="4529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solidFill>
                  <a:schemeClr val="tx1"/>
                </a:solidFill>
              </a:rPr>
              <a:t>SKP</a:t>
            </a:r>
          </a:p>
          <a:p>
            <a:pPr algn="ctr"/>
            <a:r>
              <a:rPr lang="id-ID" sz="1400" dirty="0">
                <a:solidFill>
                  <a:schemeClr val="tx1"/>
                </a:solidFill>
              </a:rPr>
              <a:t> ESELON II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84105" y="2906233"/>
            <a:ext cx="6569242" cy="8446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350" dirty="0">
                <a:solidFill>
                  <a:schemeClr val="tx1"/>
                </a:solidFill>
              </a:rPr>
              <a:t>Kegiatan tugas jabatan </a:t>
            </a:r>
            <a:r>
              <a:rPr lang="id-ID" sz="1350" b="1" dirty="0">
                <a:solidFill>
                  <a:schemeClr val="tx1"/>
                </a:solidFill>
              </a:rPr>
              <a:t>harus mengacu kepada SKP eselon II </a:t>
            </a:r>
            <a:r>
              <a:rPr lang="id-ID" sz="1350" dirty="0">
                <a:solidFill>
                  <a:schemeClr val="tx1"/>
                </a:solidFill>
              </a:rPr>
              <a:t>dijabarkan sesuai dengan tugas dan fungsi, wewenang, tanggung jawab dan uraian tugasnya sebagai kegiatan dalam SKP pejabat struktural eselon III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5446" y="3025040"/>
            <a:ext cx="1141798" cy="202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Rectangle 11"/>
          <p:cNvSpPr/>
          <p:nvPr/>
        </p:nvSpPr>
        <p:spPr>
          <a:xfrm>
            <a:off x="265895" y="2906232"/>
            <a:ext cx="1102695" cy="5227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solidFill>
                  <a:schemeClr val="tx1"/>
                </a:solidFill>
              </a:rPr>
              <a:t>SKP</a:t>
            </a:r>
          </a:p>
          <a:p>
            <a:pPr algn="ctr"/>
            <a:r>
              <a:rPr lang="id-ID" sz="1400" dirty="0">
                <a:solidFill>
                  <a:schemeClr val="tx1"/>
                </a:solidFill>
              </a:rPr>
              <a:t> ESELON III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84105" y="3946960"/>
            <a:ext cx="6569242" cy="8518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350" dirty="0">
                <a:solidFill>
                  <a:schemeClr val="tx1"/>
                </a:solidFill>
              </a:rPr>
              <a:t>Kegiatan tugas jabatan </a:t>
            </a:r>
            <a:r>
              <a:rPr lang="id-ID" sz="1350" b="1" dirty="0">
                <a:solidFill>
                  <a:schemeClr val="tx1"/>
                </a:solidFill>
              </a:rPr>
              <a:t>harus mengacu kepada SKP eselon III</a:t>
            </a:r>
            <a:r>
              <a:rPr lang="id-ID" sz="1350" dirty="0">
                <a:solidFill>
                  <a:schemeClr val="tx1"/>
                </a:solidFill>
              </a:rPr>
              <a:t> dijabarkan sesuai dengan tugas, wewenang, tanggung jawab dan uraian tugasnya sebagai kegiatan dalam SKP pejabat struktural eselon IV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505446" y="4103973"/>
            <a:ext cx="1141798" cy="202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5" name="Rectangle 14"/>
          <p:cNvSpPr/>
          <p:nvPr/>
        </p:nvSpPr>
        <p:spPr>
          <a:xfrm>
            <a:off x="265895" y="3950571"/>
            <a:ext cx="1102695" cy="508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solidFill>
                  <a:schemeClr val="tx1"/>
                </a:solidFill>
              </a:rPr>
              <a:t>SKP</a:t>
            </a:r>
          </a:p>
          <a:p>
            <a:pPr algn="ctr"/>
            <a:r>
              <a:rPr lang="id-ID" sz="1400" dirty="0">
                <a:solidFill>
                  <a:schemeClr val="tx1"/>
                </a:solidFill>
              </a:rPr>
              <a:t> ESELON VI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84106" y="4970848"/>
            <a:ext cx="6569242" cy="7303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350" dirty="0">
                <a:solidFill>
                  <a:schemeClr val="tx1"/>
                </a:solidFill>
              </a:rPr>
              <a:t>Kegiatan tugas jabatan </a:t>
            </a:r>
            <a:r>
              <a:rPr lang="id-ID" sz="1350" b="1" dirty="0">
                <a:solidFill>
                  <a:schemeClr val="tx1"/>
                </a:solidFill>
              </a:rPr>
              <a:t>harus mengacu kepada SKP eselon IV</a:t>
            </a:r>
            <a:r>
              <a:rPr lang="id-ID" sz="1350" dirty="0">
                <a:solidFill>
                  <a:schemeClr val="tx1"/>
                </a:solidFill>
              </a:rPr>
              <a:t> dijabarkan sesuai dengan tugas, wewenang, tanggung jawab dan uraian tugasnya sebagai kegiatan dalam SKP pejabat fungsional umumn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5895" y="4985286"/>
            <a:ext cx="1102695" cy="5059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>
                <a:solidFill>
                  <a:schemeClr val="tx1"/>
                </a:solidFill>
              </a:rPr>
              <a:t>FUNGSIONAL UMUM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505446" y="5091164"/>
            <a:ext cx="1141798" cy="202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" name="Down Arrow 18"/>
          <p:cNvSpPr/>
          <p:nvPr/>
        </p:nvSpPr>
        <p:spPr>
          <a:xfrm>
            <a:off x="699935" y="1646228"/>
            <a:ext cx="234615" cy="3073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" name="Down Arrow 19"/>
          <p:cNvSpPr/>
          <p:nvPr/>
        </p:nvSpPr>
        <p:spPr>
          <a:xfrm>
            <a:off x="699934" y="2495210"/>
            <a:ext cx="234615" cy="3073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1" name="Down Arrow 20"/>
          <p:cNvSpPr/>
          <p:nvPr/>
        </p:nvSpPr>
        <p:spPr>
          <a:xfrm>
            <a:off x="699934" y="3532628"/>
            <a:ext cx="234615" cy="3073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2" name="Down Arrow 21"/>
          <p:cNvSpPr/>
          <p:nvPr/>
        </p:nvSpPr>
        <p:spPr>
          <a:xfrm>
            <a:off x="688200" y="4568697"/>
            <a:ext cx="234615" cy="3073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xmlns="" val="41233088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781"/>
          <p:cNvSpPr txBox="1">
            <a:spLocks noChangeArrowheads="1"/>
          </p:cNvSpPr>
          <p:nvPr/>
        </p:nvSpPr>
        <p:spPr bwMode="auto">
          <a:xfrm>
            <a:off x="2588287" y="373063"/>
            <a:ext cx="478618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  <a:latin typeface="Arial Black" pitchFamily="34" charset="0"/>
              </a:rPr>
              <a:t>FORMULIR SASARAN KERJA</a:t>
            </a:r>
          </a:p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  <a:latin typeface="Arial Black" pitchFamily="34" charset="0"/>
              </a:rPr>
              <a:t>PEGAWAI NEGERI SIPIL</a:t>
            </a:r>
          </a:p>
        </p:txBody>
      </p:sp>
      <p:graphicFrame>
        <p:nvGraphicFramePr>
          <p:cNvPr id="5" name="Group 19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9307723"/>
              </p:ext>
            </p:extLst>
          </p:nvPr>
        </p:nvGraphicFramePr>
        <p:xfrm>
          <a:off x="1280592" y="1196752"/>
          <a:ext cx="8472155" cy="3372002"/>
        </p:xfrm>
        <a:graphic>
          <a:graphicData uri="http://schemas.openxmlformats.org/drawingml/2006/table">
            <a:tbl>
              <a:tblPr/>
              <a:tblGrid>
                <a:gridCol w="581185"/>
                <a:gridCol w="1480638"/>
                <a:gridCol w="1688204"/>
                <a:gridCol w="750697"/>
                <a:gridCol w="1471989"/>
                <a:gridCol w="665941"/>
                <a:gridCol w="748967"/>
                <a:gridCol w="1084534"/>
              </a:tblGrid>
              <a:tr h="289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NO</a:t>
                      </a:r>
                      <a:endParaRPr kumimoji="0" lang="id-ID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I. PEJABAT PENILAI</a:t>
                      </a:r>
                      <a:endParaRPr kumimoji="0" lang="id-ID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NO</a:t>
                      </a:r>
                      <a:endParaRPr kumimoji="0" lang="id-ID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II. PEGAWAI  NEGERI SIPIL YANG DINILAI</a:t>
                      </a:r>
                      <a:endParaRPr kumimoji="0" lang="id-ID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endParaRPr kumimoji="0" lang="id-ID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Nama</a:t>
                      </a:r>
                      <a:endParaRPr kumimoji="0" lang="id-ID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endParaRPr kumimoji="0" lang="id-ID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Nama</a:t>
                      </a:r>
                      <a:endParaRPr kumimoji="0" lang="id-ID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endParaRPr kumimoji="0" lang="id-ID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NIP</a:t>
                      </a:r>
                      <a:endParaRPr kumimoji="0" lang="id-ID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endParaRPr kumimoji="0" lang="id-ID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NIP</a:t>
                      </a:r>
                      <a:endParaRPr kumimoji="0" lang="id-ID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endParaRPr kumimoji="0" lang="id-ID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Pangkat/Gol.Ruang</a:t>
                      </a:r>
                      <a:endParaRPr kumimoji="0" lang="id-ID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endParaRPr kumimoji="0" lang="id-ID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Pangkat/Gol.Ruang</a:t>
                      </a:r>
                      <a:endParaRPr kumimoji="0" lang="id-ID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endParaRPr kumimoji="0" lang="id-ID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Jabatan</a:t>
                      </a:r>
                      <a:endParaRPr kumimoji="0" lang="id-ID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endParaRPr kumimoji="0" lang="id-ID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Jabatan</a:t>
                      </a:r>
                      <a:endParaRPr kumimoji="0" lang="id-ID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endParaRPr kumimoji="0" lang="id-ID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Unit Kerja</a:t>
                      </a:r>
                      <a:endParaRPr kumimoji="0" lang="id-ID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endParaRPr kumimoji="0" lang="id-ID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Unit Kerja</a:t>
                      </a:r>
                      <a:endParaRPr kumimoji="0" lang="id-ID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207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NO</a:t>
                      </a:r>
                      <a:endParaRPr kumimoji="0" lang="id-ID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III. Kegiatan Tugas Jabatan</a:t>
                      </a:r>
                      <a:endParaRPr kumimoji="0" lang="id-ID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ANGKA KREDIT</a:t>
                      </a:r>
                      <a:endParaRPr kumimoji="0" lang="id-ID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TARGET</a:t>
                      </a:r>
                      <a:endParaRPr kumimoji="0" lang="id-ID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89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KUANT/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OUTPUT</a:t>
                      </a: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KUAL/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d-ID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MUTU</a:t>
                      </a: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WAKTU</a:t>
                      </a: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BIAYA</a:t>
                      </a: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19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6020693"/>
              </p:ext>
            </p:extLst>
          </p:nvPr>
        </p:nvGraphicFramePr>
        <p:xfrm>
          <a:off x="564953" y="4941168"/>
          <a:ext cx="8832847" cy="1645920"/>
        </p:xfrm>
        <a:graphic>
          <a:graphicData uri="http://schemas.openxmlformats.org/drawingml/2006/table">
            <a:tbl>
              <a:tblPr/>
              <a:tblGrid>
                <a:gridCol w="3926096"/>
                <a:gridCol w="980655"/>
                <a:gridCol w="3926096"/>
              </a:tblGrid>
              <a:tr h="256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Jakarta,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….</a:t>
                      </a: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Januari 20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..</a:t>
                      </a:r>
                      <a:endParaRPr kumimoji="0" lang="id-ID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Pejabat Penilai</a:t>
                      </a:r>
                      <a:endParaRPr kumimoji="0" lang="id-ID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Pegawai Negeri Sipil Yang Dinilai</a:t>
                      </a:r>
                      <a:endParaRPr kumimoji="0" lang="id-ID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Nama</a:t>
                      </a:r>
                      <a:endParaRPr kumimoji="0" lang="id-ID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Nama</a:t>
                      </a:r>
                      <a:endParaRPr kumimoji="0" lang="id-ID" sz="12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NIP. ...............................</a:t>
                      </a:r>
                      <a:endParaRPr kumimoji="0" lang="id-ID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NIP. .............................</a:t>
                      </a:r>
                      <a:endParaRPr kumimoji="0" lang="id-ID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05965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Rectangle 1"/>
          <p:cNvSpPr>
            <a:spLocks noChangeArrowheads="1"/>
          </p:cNvSpPr>
          <p:nvPr/>
        </p:nvSpPr>
        <p:spPr bwMode="auto">
          <a:xfrm>
            <a:off x="1295401" y="427702"/>
            <a:ext cx="8553450" cy="607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DAFTAR RIWAYAT HIDUP (CURRICULUM VITAE)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: Drs.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Rahmat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AS, MM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NIP		: 19641207 198412 1001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Tempat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Tgl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Lahir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Kebumen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07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Desember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1964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Jenis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Kelamin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Laki-laki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Agama		: Islam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Pangkat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Golru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	: Pembina Tingkat I, IV/b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Jabatan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Kepala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Sub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Direktorat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Evaluasi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Pemantauan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Penilaian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	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Kinerja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Standar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Kinerja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Jabatan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Pegawai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ASN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Alamat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Instansi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: BKN, Jl.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Mayjen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Sutoyo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No. 12, Jakarta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Alamat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Rumah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: Jl.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Pekapuran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Babakan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Rt. 004/022 No. 1,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Sukatani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Tapos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	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Depok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Nomor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Telp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/HP	: 0819 34155511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Alamat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email	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rahmatsutomo@yahoo.com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Curved Connector 135"/>
          <p:cNvCxnSpPr/>
          <p:nvPr/>
        </p:nvCxnSpPr>
        <p:spPr>
          <a:xfrm rot="5400000">
            <a:off x="1943100" y="2933700"/>
            <a:ext cx="4343400" cy="228600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172200" y="5638800"/>
            <a:ext cx="36576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Mengkaji</a:t>
            </a:r>
            <a:r>
              <a:rPr lang="en-US" dirty="0">
                <a:latin typeface="Calibri" pitchFamily="34" charset="0"/>
              </a:rPr>
              <a:t> PP </a:t>
            </a:r>
            <a:r>
              <a:rPr lang="en-US" dirty="0" err="1">
                <a:latin typeface="Calibri" pitchFamily="34" charset="0"/>
              </a:rPr>
              <a:t>tentang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penilaian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kinerj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055425" y="5449669"/>
            <a:ext cx="36576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Mengkaji</a:t>
            </a:r>
            <a:r>
              <a:rPr lang="en-US" dirty="0">
                <a:latin typeface="Calibri" pitchFamily="34" charset="0"/>
              </a:rPr>
              <a:t> PP </a:t>
            </a:r>
            <a:r>
              <a:rPr lang="en-US" dirty="0" err="1">
                <a:latin typeface="Calibri" pitchFamily="34" charset="0"/>
              </a:rPr>
              <a:t>tentang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penilaian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19800" y="4050268"/>
            <a:ext cx="3657600" cy="369332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3800" y="828143"/>
            <a:ext cx="2727326" cy="98852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TARGET BULANAN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73874" y="828143"/>
            <a:ext cx="2727326" cy="100065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KEGIATAN HARIAN </a:t>
            </a:r>
            <a:endParaRPr lang="id-ID" dirty="0">
              <a:solidFill>
                <a:srgbClr val="000000"/>
              </a:solidFill>
            </a:endParaRPr>
          </a:p>
        </p:txBody>
      </p:sp>
      <p:sp>
        <p:nvSpPr>
          <p:cNvPr id="8" name="Hexagon 7"/>
          <p:cNvSpPr/>
          <p:nvPr/>
        </p:nvSpPr>
        <p:spPr>
          <a:xfrm>
            <a:off x="228600" y="826072"/>
            <a:ext cx="3327839" cy="982953"/>
          </a:xfrm>
          <a:prstGeom prst="hexagon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100" dirty="0">
                <a:solidFill>
                  <a:srgbClr val="000000"/>
                </a:solidFill>
              </a:rPr>
              <a:t>SKP</a:t>
            </a:r>
            <a:endParaRPr lang="en-US" sz="2100" dirty="0">
              <a:solidFill>
                <a:srgbClr val="000000"/>
              </a:solidFill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TAHUNAN</a:t>
            </a:r>
            <a:endParaRPr lang="id-ID" sz="2100" dirty="0">
              <a:solidFill>
                <a:srgbClr val="00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477000" y="1066800"/>
            <a:ext cx="361950" cy="3810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52400"/>
            <a:ext cx="899586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CONTOH BREAKDOWN KEGIATAN TAHUNAN KE BULANAN DAN HARIAN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2209800"/>
            <a:ext cx="3048000" cy="9233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Menyusun</a:t>
            </a:r>
            <a:r>
              <a:rPr lang="en-US" dirty="0">
                <a:latin typeface="Calibri" pitchFamily="34" charset="0"/>
              </a:rPr>
              <a:t> Draft </a:t>
            </a:r>
            <a:r>
              <a:rPr lang="en-US" dirty="0" err="1">
                <a:latin typeface="Calibri" pitchFamily="34" charset="0"/>
              </a:rPr>
              <a:t>Peraturan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Kepala</a:t>
            </a:r>
            <a:r>
              <a:rPr lang="en-US" dirty="0">
                <a:latin typeface="Calibri" pitchFamily="34" charset="0"/>
              </a:rPr>
              <a:t> BKN </a:t>
            </a:r>
            <a:r>
              <a:rPr lang="en-US" dirty="0" err="1">
                <a:latin typeface="Calibri" pitchFamily="34" charset="0"/>
              </a:rPr>
              <a:t>tentang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Pembayaran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Tunjangan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Kinerja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13" name="Curved Connector 12"/>
          <p:cNvCxnSpPr/>
          <p:nvPr/>
        </p:nvCxnSpPr>
        <p:spPr>
          <a:xfrm>
            <a:off x="1828800" y="1752600"/>
            <a:ext cx="762000" cy="457200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0800000" flipV="1">
            <a:off x="3200400" y="1828800"/>
            <a:ext cx="2057400" cy="167640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90600" y="5029200"/>
            <a:ext cx="4431476" cy="92333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(</a:t>
            </a:r>
            <a:r>
              <a:rPr lang="en-US" dirty="0" err="1">
                <a:latin typeface="Calibri" pitchFamily="34" charset="0"/>
              </a:rPr>
              <a:t>Februari</a:t>
            </a:r>
            <a:r>
              <a:rPr lang="en-US" dirty="0">
                <a:latin typeface="Calibri" pitchFamily="34" charset="0"/>
              </a:rPr>
              <a:t>) </a:t>
            </a:r>
          </a:p>
          <a:p>
            <a:r>
              <a:rPr lang="en-US" dirty="0" err="1">
                <a:latin typeface="Calibri" pitchFamily="34" charset="0"/>
              </a:rPr>
              <a:t>Melakukan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kajian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terhadap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regulasi</a:t>
            </a:r>
            <a:r>
              <a:rPr lang="en-US" dirty="0">
                <a:latin typeface="Calibri" pitchFamily="34" charset="0"/>
              </a:rPr>
              <a:t> yang </a:t>
            </a:r>
            <a:r>
              <a:rPr lang="en-US" dirty="0" err="1">
                <a:latin typeface="Calibri" pitchFamily="34" charset="0"/>
              </a:rPr>
              <a:t>berhubungan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dengan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tunjangan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Kinerja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23" name="Curved Connector 22"/>
          <p:cNvCxnSpPr/>
          <p:nvPr/>
        </p:nvCxnSpPr>
        <p:spPr>
          <a:xfrm rot="5400000">
            <a:off x="2705100" y="2552700"/>
            <a:ext cx="3276600" cy="1828800"/>
          </a:xfrm>
          <a:prstGeom prst="curvedConnector3">
            <a:avLst>
              <a:gd name="adj1" fmla="val 4130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 rot="16200000" flipH="1">
            <a:off x="533402" y="3505200"/>
            <a:ext cx="914397" cy="304800"/>
          </a:xfrm>
          <a:prstGeom prst="curvedConnector3">
            <a:avLst>
              <a:gd name="adj1" fmla="val 64286"/>
            </a:avLst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37"/>
          <p:cNvCxnSpPr/>
          <p:nvPr/>
        </p:nvCxnSpPr>
        <p:spPr>
          <a:xfrm rot="16200000" flipH="1">
            <a:off x="-26225" y="3988624"/>
            <a:ext cx="1898074" cy="321625"/>
          </a:xfrm>
          <a:prstGeom prst="curvedConnector3">
            <a:avLst>
              <a:gd name="adj1" fmla="val 50000"/>
            </a:avLst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943600" y="2362200"/>
            <a:ext cx="36576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Mempelajari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buku-buku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referensi</a:t>
            </a:r>
            <a:r>
              <a:rPr lang="en-US" dirty="0">
                <a:latin typeface="Calibri" pitchFamily="34" charset="0"/>
              </a:rPr>
              <a:t>  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43600" y="3276600"/>
            <a:ext cx="36576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Membuat</a:t>
            </a:r>
            <a:r>
              <a:rPr lang="en-US" dirty="0">
                <a:latin typeface="Calibri" pitchFamily="34" charset="0"/>
              </a:rPr>
              <a:t> resume </a:t>
            </a:r>
            <a:r>
              <a:rPr lang="en-US" dirty="0" err="1">
                <a:latin typeface="Calibri" pitchFamily="34" charset="0"/>
              </a:rPr>
              <a:t>buku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referensi</a:t>
            </a:r>
            <a:r>
              <a:rPr lang="en-US" dirty="0">
                <a:latin typeface="Calibri" pitchFamily="34" charset="0"/>
              </a:rPr>
              <a:t> 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43600" y="5221069"/>
            <a:ext cx="365760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Mengkaji</a:t>
            </a:r>
            <a:r>
              <a:rPr lang="en-US" dirty="0">
                <a:latin typeface="Calibri" pitchFamily="34" charset="0"/>
              </a:rPr>
              <a:t> PP </a:t>
            </a:r>
            <a:r>
              <a:rPr lang="en-US" dirty="0" err="1">
                <a:latin typeface="Calibri" pitchFamily="34" charset="0"/>
              </a:rPr>
              <a:t>tentang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penilaian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kinerja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43600" y="4736068"/>
            <a:ext cx="36576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Melakukan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kajian</a:t>
            </a:r>
            <a:r>
              <a:rPr lang="en-US" dirty="0">
                <a:latin typeface="Calibri" pitchFamily="34" charset="0"/>
              </a:rPr>
              <a:t> PP </a:t>
            </a:r>
            <a:r>
              <a:rPr lang="en-US" dirty="0" err="1">
                <a:latin typeface="Calibri" pitchFamily="34" charset="0"/>
              </a:rPr>
              <a:t>tentang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Disiplin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943600" y="2819400"/>
            <a:ext cx="36576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Mempelajari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buku-buku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referensi</a:t>
            </a:r>
            <a:r>
              <a:rPr lang="en-US" dirty="0">
                <a:latin typeface="Calibri" pitchFamily="34" charset="0"/>
              </a:rPr>
              <a:t> B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984175" y="3909950"/>
            <a:ext cx="3657600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943600" y="3733800"/>
            <a:ext cx="36576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Membuat</a:t>
            </a:r>
            <a:r>
              <a:rPr lang="en-US" dirty="0">
                <a:latin typeface="Calibri" pitchFamily="34" charset="0"/>
              </a:rPr>
              <a:t> resume </a:t>
            </a:r>
            <a:r>
              <a:rPr lang="en-US" dirty="0" err="1">
                <a:latin typeface="Calibri" pitchFamily="34" charset="0"/>
              </a:rPr>
              <a:t>buku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referensi</a:t>
            </a:r>
            <a:r>
              <a:rPr lang="en-US" dirty="0">
                <a:latin typeface="Calibri" pitchFamily="34" charset="0"/>
              </a:rPr>
              <a:t> B</a:t>
            </a:r>
          </a:p>
        </p:txBody>
      </p:sp>
      <p:sp>
        <p:nvSpPr>
          <p:cNvPr id="62" name="Right Arrow 61"/>
          <p:cNvSpPr/>
          <p:nvPr/>
        </p:nvSpPr>
        <p:spPr>
          <a:xfrm rot="5626724">
            <a:off x="7562850" y="1905000"/>
            <a:ext cx="361950" cy="3810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 rot="5626724">
            <a:off x="7922812" y="1902363"/>
            <a:ext cx="361950" cy="3810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 rot="5626724">
            <a:off x="8303812" y="1907637"/>
            <a:ext cx="361950" cy="3810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5410200" y="2667000"/>
            <a:ext cx="533400" cy="1295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5410200" y="2971800"/>
            <a:ext cx="533400" cy="1066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55" idx="1"/>
          </p:cNvCxnSpPr>
          <p:nvPr/>
        </p:nvCxnSpPr>
        <p:spPr>
          <a:xfrm flipV="1">
            <a:off x="5410200" y="3461266"/>
            <a:ext cx="533400" cy="5011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5486400" y="3886201"/>
            <a:ext cx="457200" cy="7619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486400" y="3962400"/>
            <a:ext cx="480952" cy="1618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486400" y="3962400"/>
            <a:ext cx="480952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22" idx="3"/>
          </p:cNvCxnSpPr>
          <p:nvPr/>
        </p:nvCxnSpPr>
        <p:spPr>
          <a:xfrm flipV="1">
            <a:off x="5422076" y="4909481"/>
            <a:ext cx="521524" cy="5813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22" idx="3"/>
          </p:cNvCxnSpPr>
          <p:nvPr/>
        </p:nvCxnSpPr>
        <p:spPr>
          <a:xfrm>
            <a:off x="5422076" y="5490865"/>
            <a:ext cx="545276" cy="18061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22" idx="3"/>
          </p:cNvCxnSpPr>
          <p:nvPr/>
        </p:nvCxnSpPr>
        <p:spPr>
          <a:xfrm>
            <a:off x="5422076" y="5490865"/>
            <a:ext cx="545276" cy="40921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22" idx="3"/>
            <a:endCxn id="56" idx="1"/>
          </p:cNvCxnSpPr>
          <p:nvPr/>
        </p:nvCxnSpPr>
        <p:spPr>
          <a:xfrm>
            <a:off x="5422076" y="5490865"/>
            <a:ext cx="521524" cy="533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78624" y="3505200"/>
            <a:ext cx="4307775" cy="1200329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(</a:t>
            </a:r>
            <a:r>
              <a:rPr lang="en-US" dirty="0" err="1">
                <a:latin typeface="Calibri" pitchFamily="34" charset="0"/>
              </a:rPr>
              <a:t>Januari</a:t>
            </a:r>
            <a:r>
              <a:rPr lang="en-US" dirty="0">
                <a:latin typeface="Calibri" pitchFamily="34" charset="0"/>
              </a:rPr>
              <a:t>) </a:t>
            </a:r>
          </a:p>
          <a:p>
            <a:r>
              <a:rPr lang="en-US" dirty="0" err="1">
                <a:latin typeface="Calibri" pitchFamily="34" charset="0"/>
              </a:rPr>
              <a:t>Melakukan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kajian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dan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analisis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tentang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aspek-aspek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terkait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pembayaran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kompensasi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838200" y="6135469"/>
            <a:ext cx="4572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(</a:t>
            </a:r>
            <a:r>
              <a:rPr lang="en-US" dirty="0" err="1">
                <a:latin typeface="Calibri" pitchFamily="34" charset="0"/>
              </a:rPr>
              <a:t>Maret</a:t>
            </a:r>
            <a:r>
              <a:rPr lang="en-US" dirty="0">
                <a:latin typeface="Calibri" pitchFamily="34" charset="0"/>
              </a:rPr>
              <a:t>) </a:t>
            </a:r>
          </a:p>
          <a:p>
            <a:r>
              <a:rPr lang="en-US" dirty="0" err="1">
                <a:latin typeface="Calibri" pitchFamily="34" charset="0"/>
              </a:rPr>
              <a:t>Menyusun</a:t>
            </a:r>
            <a:r>
              <a:rPr lang="en-US" dirty="0">
                <a:latin typeface="Calibri" pitchFamily="34" charset="0"/>
              </a:rPr>
              <a:t> draft …..</a:t>
            </a:r>
          </a:p>
        </p:txBody>
      </p:sp>
      <p:cxnSp>
        <p:nvCxnSpPr>
          <p:cNvPr id="130" name="Curved Connector 37"/>
          <p:cNvCxnSpPr/>
          <p:nvPr/>
        </p:nvCxnSpPr>
        <p:spPr>
          <a:xfrm rot="16200000" flipH="1">
            <a:off x="-867118" y="4753318"/>
            <a:ext cx="3258235" cy="152399"/>
          </a:xfrm>
          <a:prstGeom prst="curvedConnector2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34467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1000" y="457200"/>
            <a:ext cx="7665399" cy="292387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3200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Dalam menyusun SKP harus memperhatikan hal-  hal sbb:</a:t>
            </a:r>
          </a:p>
          <a:p>
            <a:pPr marL="914400" lvl="1" indent="-514350" algn="just">
              <a:buFont typeface="Wingdings" pitchFamily="2" charset="2"/>
              <a:buChar char="§"/>
            </a:pPr>
            <a:r>
              <a:rPr lang="id-ID" sz="24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Jelas</a:t>
            </a:r>
          </a:p>
          <a:p>
            <a:pPr marL="914400" lvl="1" indent="-514350" algn="just">
              <a:buFont typeface="Wingdings" pitchFamily="2" charset="2"/>
              <a:buChar char="§"/>
            </a:pPr>
            <a:r>
              <a:rPr lang="id-ID" sz="24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Dapat diukur</a:t>
            </a:r>
          </a:p>
          <a:p>
            <a:pPr marL="914400" lvl="1" indent="-514350" algn="just">
              <a:buFont typeface="Wingdings" pitchFamily="2" charset="2"/>
              <a:buChar char="§"/>
            </a:pPr>
            <a:r>
              <a:rPr lang="id-ID" sz="24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Relevan</a:t>
            </a:r>
          </a:p>
          <a:p>
            <a:pPr marL="914400" lvl="1" indent="-514350" algn="just">
              <a:buFont typeface="Wingdings" pitchFamily="2" charset="2"/>
              <a:buChar char="§"/>
            </a:pPr>
            <a:r>
              <a:rPr lang="id-ID" sz="24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Dapat dicapai</a:t>
            </a:r>
          </a:p>
          <a:p>
            <a:pPr marL="914400" lvl="1" indent="-514350" algn="just">
              <a:buFont typeface="Wingdings" pitchFamily="2" charset="2"/>
              <a:buChar char="§"/>
            </a:pPr>
            <a:r>
              <a:rPr lang="id-ID" sz="24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memiliki target waktu</a:t>
            </a:r>
            <a:endParaRPr lang="id-ID" sz="2000" b="1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1000" y="3645024"/>
            <a:ext cx="7665399" cy="2664297"/>
          </a:xfrm>
          <a:prstGeom prst="rect">
            <a:avLst/>
          </a:prstGeom>
          <a:ln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9526007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936776" y="162322"/>
            <a:ext cx="4392488" cy="115212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1196" y="388203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Unsur-Unsur Sasaran Kerja Pegawai</a:t>
            </a:r>
            <a:endParaRPr lang="id-ID" sz="2400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208584" y="1447800"/>
            <a:ext cx="8468816" cy="521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 eaLnBrk="1" hangingPunct="1">
              <a:buFont typeface="Arial" charset="0"/>
              <a:buAutoNum type="arabicPeriod"/>
            </a:pPr>
            <a:r>
              <a:rPr lang="id-ID" sz="2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Kegiatan Tugas Jabatan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id-ID" sz="2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Mengacu pada Penetapan Kinerja/RKT, tugas dan fungsi serta wewenang jabatan. Dalam melaksanakan kegiatan tugas jabatan pada prinsipnya pekerjaan dibagi habis dari tingkat jabatan tertinggi s/d jabatan terendah secara hierarki.</a:t>
            </a:r>
          </a:p>
          <a:p>
            <a:pPr marL="514350" indent="-514350" algn="just" eaLnBrk="1" hangingPunct="1">
              <a:buFont typeface="Arial" charset="0"/>
              <a:buNone/>
            </a:pPr>
            <a:r>
              <a:rPr lang="id-ID" sz="2400" dirty="0" smtClean="0">
                <a:solidFill>
                  <a:prstClr val="black"/>
                </a:solidFill>
                <a:latin typeface="Calibri" pitchFamily="34" charset="0"/>
              </a:rPr>
              <a:t>2. Angka Kredit</a:t>
            </a:r>
          </a:p>
          <a:p>
            <a:pPr marL="514350" indent="-514350" algn="just" eaLnBrk="1" hangingPunct="1">
              <a:buFont typeface="Arial" charset="0"/>
              <a:buNone/>
            </a:pPr>
            <a:r>
              <a:rPr lang="id-ID" sz="2400" dirty="0" smtClean="0">
                <a:solidFill>
                  <a:prstClr val="black"/>
                </a:solidFill>
                <a:latin typeface="Calibri" pitchFamily="34" charset="0"/>
              </a:rPr>
              <a:t>3. Target</a:t>
            </a:r>
          </a:p>
          <a:p>
            <a:pPr marL="514350" indent="-514350" algn="just" eaLnBrk="1" hangingPunct="1">
              <a:buFont typeface="Arial" charset="0"/>
              <a:buNone/>
            </a:pPr>
            <a:r>
              <a:rPr lang="id-ID" sz="2400" dirty="0" smtClean="0">
                <a:solidFill>
                  <a:prstClr val="black"/>
                </a:solidFill>
                <a:latin typeface="Calibri" pitchFamily="34" charset="0"/>
              </a:rPr>
              <a:t> 	Dalam menetapkan target meliputi aspek sbb:</a:t>
            </a:r>
          </a:p>
          <a:p>
            <a:pPr marL="914400" lvl="1" indent="-514350" algn="just" eaLnBrk="1" hangingPunct="1">
              <a:buFont typeface="Wingdings" pitchFamily="2" charset="2"/>
              <a:buChar char="v"/>
            </a:pPr>
            <a:r>
              <a:rPr lang="id-ID" sz="2400" dirty="0" smtClean="0">
                <a:solidFill>
                  <a:prstClr val="black"/>
                </a:solidFill>
                <a:latin typeface="Calibri" pitchFamily="34" charset="0"/>
              </a:rPr>
              <a:t>Kuantitas (Target Output)</a:t>
            </a:r>
          </a:p>
          <a:p>
            <a:pPr marL="914400" lvl="1" indent="-514350" algn="just" eaLnBrk="1" hangingPunct="1">
              <a:buFont typeface="Wingdings" pitchFamily="2" charset="2"/>
              <a:buChar char="v"/>
            </a:pPr>
            <a:r>
              <a:rPr lang="id-ID" sz="2400" dirty="0" smtClean="0">
                <a:solidFill>
                  <a:prstClr val="black"/>
                </a:solidFill>
                <a:latin typeface="Calibri" pitchFamily="34" charset="0"/>
              </a:rPr>
              <a:t>Kualitas (Target Kualitas)</a:t>
            </a:r>
          </a:p>
          <a:p>
            <a:pPr marL="914400" lvl="1" indent="-514350" algn="just" eaLnBrk="1" hangingPunct="1">
              <a:buFont typeface="Wingdings" pitchFamily="2" charset="2"/>
              <a:buChar char="v"/>
            </a:pPr>
            <a:r>
              <a:rPr lang="id-ID" sz="2400" dirty="0" smtClean="0">
                <a:solidFill>
                  <a:prstClr val="black"/>
                </a:solidFill>
                <a:latin typeface="Calibri" pitchFamily="34" charset="0"/>
              </a:rPr>
              <a:t>Waktu (Target Waktu)</a:t>
            </a:r>
          </a:p>
          <a:p>
            <a:pPr marL="914400" lvl="1" indent="-514350" algn="just" eaLnBrk="1" hangingPunct="1">
              <a:buFont typeface="Wingdings" pitchFamily="2" charset="2"/>
              <a:buChar char="v"/>
            </a:pPr>
            <a:r>
              <a:rPr lang="id-ID" sz="2400" dirty="0" smtClean="0">
                <a:solidFill>
                  <a:prstClr val="black"/>
                </a:solidFill>
                <a:latin typeface="Calibri" pitchFamily="34" charset="0"/>
              </a:rPr>
              <a:t>Biaya (Target Biaya) </a:t>
            </a:r>
          </a:p>
        </p:txBody>
      </p:sp>
    </p:spTree>
    <p:extLst>
      <p:ext uri="{BB962C8B-B14F-4D97-AF65-F5344CB8AC3E}">
        <p14:creationId xmlns:p14="http://schemas.microsoft.com/office/powerpoint/2010/main" xmlns="" val="18060419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457200"/>
            <a:ext cx="8153400" cy="5943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22512" y="277535"/>
            <a:ext cx="8126288" cy="59708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id-ID" sz="28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Dalam menetapkan target </a:t>
            </a:r>
            <a:r>
              <a:rPr lang="id-ID" sz="28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SKP adalah </a:t>
            </a:r>
            <a:r>
              <a:rPr lang="id-ID" sz="28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sbb</a:t>
            </a:r>
            <a:r>
              <a:rPr lang="id-ID" sz="28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id-ID" sz="28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41325" lvl="1" indent="-422275">
              <a:buFont typeface="Wingdings" pitchFamily="2" charset="2"/>
              <a:buChar char="v"/>
            </a:pPr>
            <a:r>
              <a:rPr lang="id-ID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Kuantitas (Target Output</a:t>
            </a:r>
            <a:r>
              <a:rPr lang="id-ID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marL="400050" lvl="1"/>
            <a:r>
              <a:rPr lang="id-ID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Target kuantitas disesuaikan dengan capaian yang akan dicapai dalam satu tahun berjalan dengan menentukan jenis outputnya.</a:t>
            </a:r>
          </a:p>
          <a:p>
            <a:pPr marL="400050" lvl="1"/>
            <a:endParaRPr lang="id-ID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41325" lvl="1" indent="-422275">
              <a:buFont typeface="Wingdings" pitchFamily="2" charset="2"/>
              <a:buChar char="v"/>
            </a:pPr>
            <a:r>
              <a:rPr lang="id-ID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Kualitas (Target Kualitas</a:t>
            </a:r>
            <a:r>
              <a:rPr lang="id-ID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marL="400050" lvl="1"/>
            <a:r>
              <a:rPr lang="id-ID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Target kualitas diawal tahun ditargetkan dengan capaian nilai maksimal 100 (seratus) sebagai target kualitas tertinggi yang akan dicapai</a:t>
            </a:r>
          </a:p>
          <a:p>
            <a:pPr marL="400050" lvl="1"/>
            <a:endParaRPr lang="id-ID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41325" lvl="1" indent="-422275">
              <a:buFont typeface="Wingdings" pitchFamily="2" charset="2"/>
              <a:buChar char="v"/>
            </a:pPr>
            <a:r>
              <a:rPr lang="id-ID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Waktu (Target Waktu</a:t>
            </a:r>
            <a:r>
              <a:rPr lang="id-ID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marL="400050" lvl="1"/>
            <a:r>
              <a:rPr lang="id-ID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Target waktu disesuaikan dengan lamanya penyelesaian pekerjaan dalam tahun berjalan</a:t>
            </a:r>
          </a:p>
          <a:p>
            <a:pPr marL="400050" lvl="1"/>
            <a:endParaRPr lang="id-ID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41325" lvl="1" indent="-422275">
              <a:buFont typeface="Wingdings" pitchFamily="2" charset="2"/>
              <a:buChar char="v"/>
            </a:pPr>
            <a:r>
              <a:rPr lang="id-ID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Biaya (Target Biaya) </a:t>
            </a:r>
            <a:endParaRPr lang="id-ID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00050" lvl="1"/>
            <a:r>
              <a:rPr lang="id-ID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Target biaya diisi oleh pegawai yang mempunyai kewenangan dalam hal pertanggungjawaban penggunaan biaya dalam satuan unit kerja</a:t>
            </a:r>
            <a:endParaRPr lang="id-ID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1500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209800"/>
            <a:ext cx="7239000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4000" dirty="0" smtClean="0">
                <a:solidFill>
                  <a:prstClr val="black"/>
                </a:solidFill>
                <a:latin typeface="+mj-lt"/>
              </a:rPr>
              <a:t>TATA CARA PENILAIAN </a:t>
            </a:r>
          </a:p>
          <a:p>
            <a:pPr algn="ctr"/>
            <a:r>
              <a:rPr lang="id-ID" sz="4000" dirty="0" smtClean="0">
                <a:solidFill>
                  <a:prstClr val="black"/>
                </a:solidFill>
                <a:latin typeface="+mj-lt"/>
              </a:rPr>
              <a:t>SASARAN KERJA PEGAWAI (SKP)</a:t>
            </a:r>
            <a:endParaRPr lang="id-ID" sz="4000" dirty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1097280" y="4076700"/>
            <a:ext cx="8808720" cy="2781300"/>
            <a:chOff x="0" y="4076700"/>
            <a:chExt cx="9144000" cy="2781300"/>
          </a:xfrm>
          <a:gradFill>
            <a:gsLst>
              <a:gs pos="0">
                <a:schemeClr val="accent2">
                  <a:lumMod val="75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076700"/>
              <a:ext cx="9144000" cy="27813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7810500" y="6108700"/>
            <a:ext cx="1181100" cy="635000"/>
          </p:xfrm>
          <a:graphic>
            <a:graphicData uri="http://schemas.openxmlformats.org/presentationml/2006/ole">
              <p:oleObj spid="_x0000_s250882" name="CorelDRAW" r:id="rId4" imgW="6742080" imgH="2937240" progId="CorelDraw.Graphic.11">
                <p:embed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12114301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3714426" y="206703"/>
            <a:ext cx="2852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id-ID" sz="1400" b="1">
                <a:solidFill>
                  <a:srgbClr val="C00000"/>
                </a:solidFill>
                <a:cs typeface="Times New Roman" pitchFamily="18" charset="0"/>
              </a:rPr>
              <a:t>PENILAIAN SASARAN KERJA </a:t>
            </a:r>
            <a:endParaRPr lang="en-US" sz="1400">
              <a:solidFill>
                <a:srgbClr val="C00000"/>
              </a:solidFill>
            </a:endParaRPr>
          </a:p>
          <a:p>
            <a:pPr algn="ctr" eaLnBrk="0" hangingPunct="0"/>
            <a:r>
              <a:rPr lang="id-ID" sz="1400" b="1">
                <a:solidFill>
                  <a:srgbClr val="C00000"/>
                </a:solidFill>
                <a:cs typeface="Times New Roman" pitchFamily="18" charset="0"/>
              </a:rPr>
              <a:t>PEGAWAI NEGERI SIPIL</a:t>
            </a:r>
            <a:endParaRPr lang="en-US" sz="1400">
              <a:solidFill>
                <a:srgbClr val="C00000"/>
              </a:solidFill>
            </a:endParaRPr>
          </a:p>
        </p:txBody>
      </p:sp>
      <p:sp>
        <p:nvSpPr>
          <p:cNvPr id="38915" name="Text Box 1057"/>
          <p:cNvSpPr txBox="1">
            <a:spLocks noChangeArrowheads="1"/>
          </p:cNvSpPr>
          <p:nvPr/>
        </p:nvSpPr>
        <p:spPr bwMode="auto">
          <a:xfrm>
            <a:off x="1208584" y="1406839"/>
            <a:ext cx="4741466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sz="1200" dirty="0">
                <a:solidFill>
                  <a:srgbClr val="C00000"/>
                </a:solidFill>
              </a:rPr>
              <a:t>Jangka waktu penilaian </a:t>
            </a:r>
            <a:r>
              <a:rPr lang="en-US" sz="1200" dirty="0">
                <a:solidFill>
                  <a:srgbClr val="C00000"/>
                </a:solidFill>
              </a:rPr>
              <a:t> …. </a:t>
            </a:r>
            <a:r>
              <a:rPr lang="id-ID" sz="1200" dirty="0">
                <a:solidFill>
                  <a:srgbClr val="C00000"/>
                </a:solidFill>
              </a:rPr>
              <a:t>Januari s/d 31 Desember 20</a:t>
            </a:r>
            <a:r>
              <a:rPr lang="en-US" sz="1200" dirty="0">
                <a:solidFill>
                  <a:srgbClr val="C00000"/>
                </a:solidFill>
              </a:rPr>
              <a:t>….</a:t>
            </a:r>
            <a:endParaRPr lang="id-ID" sz="1200" dirty="0">
              <a:solidFill>
                <a:srgbClr val="C00000"/>
              </a:solidFill>
            </a:endParaRPr>
          </a:p>
        </p:txBody>
      </p:sp>
      <p:graphicFrame>
        <p:nvGraphicFramePr>
          <p:cNvPr id="7" name="Group 10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8795895"/>
              </p:ext>
            </p:extLst>
          </p:nvPr>
        </p:nvGraphicFramePr>
        <p:xfrm>
          <a:off x="1208584" y="1772816"/>
          <a:ext cx="8439224" cy="3536950"/>
        </p:xfrm>
        <a:graphic>
          <a:graphicData uri="http://schemas.openxmlformats.org/drawingml/2006/table">
            <a:tbl>
              <a:tblPr/>
              <a:tblGrid>
                <a:gridCol w="223520"/>
                <a:gridCol w="1582707"/>
                <a:gridCol w="372402"/>
                <a:gridCol w="490002"/>
                <a:gridCol w="488368"/>
                <a:gridCol w="488369"/>
                <a:gridCol w="514502"/>
                <a:gridCol w="462237"/>
                <a:gridCol w="529203"/>
                <a:gridCol w="427934"/>
                <a:gridCol w="548803"/>
                <a:gridCol w="525936"/>
                <a:gridCol w="1064938"/>
                <a:gridCol w="720303"/>
              </a:tblGrid>
              <a:tr h="220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NO</a:t>
                      </a: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I. Kegiatan Tugas Jabatan</a:t>
                      </a: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AK</a:t>
                      </a: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TARGET</a:t>
                      </a: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AK</a:t>
                      </a: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REALISASI</a:t>
                      </a: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PENGHITUNGAN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NILAI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CAPAIAN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SKP</a:t>
                      </a: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Kuant/ output</a:t>
                      </a:r>
                      <a:endParaRPr kumimoji="0" lang="id-ID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Kual/ Mutu</a:t>
                      </a:r>
                      <a:endParaRPr kumimoji="0" lang="id-ID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Waktu</a:t>
                      </a:r>
                      <a:endParaRPr kumimoji="0" lang="id-ID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Biaya</a:t>
                      </a:r>
                      <a:endParaRPr kumimoji="0" lang="id-ID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Kuant/ output</a:t>
                      </a:r>
                      <a:endParaRPr kumimoji="0" lang="id-ID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Kual/ Mutu</a:t>
                      </a:r>
                      <a:endParaRPr kumimoji="0" lang="id-ID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Waktu</a:t>
                      </a:r>
                      <a:endParaRPr kumimoji="0" lang="id-ID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Biaya</a:t>
                      </a:r>
                      <a:endParaRPr kumimoji="0" lang="id-ID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</a:t>
                      </a: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</a:t>
                      </a: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</a:t>
                      </a: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</a:t>
                      </a: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</a:t>
                      </a: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</a:t>
                      </a: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II. Tugas Tambahan dan Kreativitas/:</a:t>
                      </a: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a. Tugas Tambahan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b. Kreativitas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 rowSpan="2" gridSpan="1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NILAI CAPAIAN SKP</a:t>
                      </a:r>
                      <a:endParaRPr kumimoji="0" lang="id-ID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1060"/>
          <p:cNvGraphicFramePr>
            <a:graphicFrameLocks noGrp="1"/>
          </p:cNvGraphicFramePr>
          <p:nvPr/>
        </p:nvGraphicFramePr>
        <p:xfrm>
          <a:off x="3472260" y="5426076"/>
          <a:ext cx="6191250" cy="1157605"/>
        </p:xfrm>
        <a:graphic>
          <a:graphicData uri="http://schemas.openxmlformats.org/drawingml/2006/table">
            <a:tbl>
              <a:tblPr/>
              <a:tblGrid>
                <a:gridCol w="3467100"/>
                <a:gridCol w="2724150"/>
              </a:tblGrid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Jakarta, 31 Desember 20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….</a:t>
                      </a: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Pejabat Penilai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Nama</a:t>
                      </a: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NIP. </a:t>
                      </a:r>
                      <a:endParaRPr kumimoji="0" lang="id-ID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1057"/>
          <p:cNvSpPr txBox="1">
            <a:spLocks noChangeArrowheads="1"/>
          </p:cNvSpPr>
          <p:nvPr/>
        </p:nvSpPr>
        <p:spPr bwMode="auto">
          <a:xfrm>
            <a:off x="1208584" y="1132202"/>
            <a:ext cx="4741466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sz="1200" dirty="0" smtClean="0">
                <a:solidFill>
                  <a:srgbClr val="C00000"/>
                </a:solidFill>
              </a:rPr>
              <a:t>Nama Pegawai :</a:t>
            </a:r>
            <a:endParaRPr lang="id-ID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7693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280592" y="548680"/>
            <a:ext cx="8424936" cy="56166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rabicPeriod"/>
              <a:defRPr/>
            </a:pPr>
            <a:r>
              <a:rPr lang="id-ID" sz="2000" dirty="0" smtClean="0">
                <a:solidFill>
                  <a:sysClr val="windowText" lastClr="000000"/>
                </a:solidFill>
                <a:latin typeface="Calibri"/>
              </a:rPr>
              <a:t>Nilai capaian SKP dinyatakan dengan angka dan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Calibri"/>
              </a:rPr>
              <a:t>sebutan</a:t>
            </a:r>
            <a:r>
              <a:rPr lang="id-ID" sz="2000" dirty="0" smtClean="0">
                <a:solidFill>
                  <a:sysClr val="windowText" lastClr="000000"/>
                </a:solidFill>
                <a:latin typeface="Calibri"/>
              </a:rPr>
              <a:t> sbb:</a:t>
            </a:r>
          </a:p>
          <a:p>
            <a:pPr marL="857250" lvl="1" indent="-457200">
              <a:buFont typeface="+mj-lt"/>
              <a:buAutoNum type="alphaLcParenR"/>
              <a:defRPr/>
            </a:pPr>
            <a:r>
              <a:rPr lang="id-ID" sz="2000" b="1" dirty="0" smtClean="0">
                <a:solidFill>
                  <a:sysClr val="windowText" lastClr="000000"/>
                </a:solidFill>
                <a:latin typeface="Calibri"/>
              </a:rPr>
              <a:t>	91 – ke atas : Sangat baik</a:t>
            </a:r>
          </a:p>
          <a:p>
            <a:pPr marL="857250" lvl="1" indent="-457200">
              <a:buFont typeface="+mj-lt"/>
              <a:buAutoNum type="alphaLcParenR"/>
              <a:defRPr/>
            </a:pPr>
            <a:r>
              <a:rPr lang="id-ID" sz="2000" b="1" dirty="0" smtClean="0">
                <a:solidFill>
                  <a:sysClr val="windowText" lastClr="000000"/>
                </a:solidFill>
                <a:latin typeface="Calibri"/>
              </a:rPr>
              <a:t>76 – 90 : Baik</a:t>
            </a:r>
          </a:p>
          <a:p>
            <a:pPr marL="857250" lvl="1" indent="-457200">
              <a:buFont typeface="+mj-lt"/>
              <a:buAutoNum type="alphaLcParenR"/>
              <a:defRPr/>
            </a:pPr>
            <a:r>
              <a:rPr lang="id-ID" sz="2000" b="1" dirty="0" smtClean="0">
                <a:solidFill>
                  <a:sysClr val="windowText" lastClr="000000"/>
                </a:solidFill>
                <a:latin typeface="Calibri"/>
              </a:rPr>
              <a:t>61 – 75 : Cukup</a:t>
            </a:r>
          </a:p>
          <a:p>
            <a:pPr marL="857250" lvl="1" indent="-457200">
              <a:buFont typeface="+mj-lt"/>
              <a:buAutoNum type="alphaLcParenR"/>
              <a:defRPr/>
            </a:pPr>
            <a:r>
              <a:rPr lang="id-ID" sz="2000" b="1" dirty="0" smtClean="0">
                <a:solidFill>
                  <a:sysClr val="windowText" lastClr="000000"/>
                </a:solidFill>
                <a:latin typeface="Calibri"/>
              </a:rPr>
              <a:t>51 – 60 : Kurang</a:t>
            </a:r>
          </a:p>
          <a:p>
            <a:pPr marL="857250" lvl="1" indent="-457200">
              <a:buFont typeface="+mj-lt"/>
              <a:buAutoNum type="alphaLcParenR"/>
              <a:defRPr/>
            </a:pPr>
            <a:r>
              <a:rPr lang="id-ID" sz="2000" b="1" dirty="0" smtClean="0">
                <a:solidFill>
                  <a:sysClr val="windowText" lastClr="000000"/>
                </a:solidFill>
                <a:latin typeface="Calibri"/>
              </a:rPr>
              <a:t>50 – ke bawah : Buruk</a:t>
            </a:r>
          </a:p>
          <a:p>
            <a:pPr marL="457200" indent="-457200" algn="just">
              <a:buFont typeface="Arial" pitchFamily="34" charset="0"/>
              <a:buNone/>
              <a:defRPr/>
            </a:pPr>
            <a:r>
              <a:rPr lang="id-ID" sz="2000" dirty="0" smtClean="0">
                <a:solidFill>
                  <a:sysClr val="windowText" lastClr="000000"/>
                </a:solidFill>
                <a:latin typeface="Calibri"/>
              </a:rPr>
              <a:t>2. 	Penilaian SKP untuk setiap pelaksanaan kegiatan tugas jabatan diukur dengan 4 aspek, yaitu: aspek kuantitas, kualitas, waktu, dan biaya</a:t>
            </a:r>
            <a:r>
              <a:rPr lang="en-US" sz="2000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Calibri"/>
              </a:rPr>
              <a:t>dengan</a:t>
            </a:r>
            <a:r>
              <a:rPr lang="en-US" sz="2000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Calibri"/>
              </a:rPr>
              <a:t>rumus</a:t>
            </a:r>
            <a:r>
              <a:rPr lang="en-US" sz="2000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id-ID" sz="2000" dirty="0" smtClean="0">
                <a:solidFill>
                  <a:sysClr val="windowText" lastClr="000000"/>
                </a:solidFill>
                <a:latin typeface="Calibri"/>
              </a:rPr>
              <a:t> sbb:</a:t>
            </a:r>
          </a:p>
          <a:p>
            <a:pPr marL="457200" indent="-457200" algn="just">
              <a:buFont typeface="Arial" pitchFamily="34" charset="0"/>
              <a:buNone/>
              <a:defRPr/>
            </a:pPr>
            <a:r>
              <a:rPr lang="id-ID" sz="2000" dirty="0" smtClean="0">
                <a:solidFill>
                  <a:sysClr val="windowText" lastClr="000000"/>
                </a:solidFill>
                <a:latin typeface="Calibri"/>
              </a:rPr>
              <a:t>	a. </a:t>
            </a:r>
            <a:r>
              <a:rPr lang="id-ID" sz="2000" b="1" dirty="0" smtClean="0">
                <a:solidFill>
                  <a:sysClr val="windowText" lastClr="000000"/>
                </a:solidFill>
                <a:latin typeface="Calibri"/>
              </a:rPr>
              <a:t>Aspek Kuantitas </a:t>
            </a:r>
            <a:r>
              <a:rPr lang="id-ID" sz="2000" dirty="0" smtClean="0">
                <a:solidFill>
                  <a:sysClr val="windowText" lastClr="000000"/>
                </a:solidFill>
                <a:latin typeface="Calibri"/>
              </a:rPr>
              <a:t>=  </a:t>
            </a:r>
            <a:r>
              <a:rPr lang="id-ID" sz="2000" u="sng" dirty="0" smtClean="0">
                <a:solidFill>
                  <a:sysClr val="windowText" lastClr="000000"/>
                </a:solidFill>
                <a:latin typeface="Calibri"/>
              </a:rPr>
              <a:t>Realisasi Output (RO)</a:t>
            </a:r>
            <a:r>
              <a:rPr lang="id-ID" sz="2000" dirty="0" smtClean="0">
                <a:solidFill>
                  <a:sysClr val="windowText" lastClr="000000"/>
                </a:solidFill>
                <a:latin typeface="Calibri"/>
              </a:rPr>
              <a:t>    x 100</a:t>
            </a:r>
          </a:p>
          <a:p>
            <a:pPr algn="just">
              <a:buFont typeface="Arial" pitchFamily="34" charset="0"/>
              <a:buNone/>
              <a:defRPr/>
            </a:pPr>
            <a:r>
              <a:rPr lang="id-ID" sz="2000" dirty="0" smtClean="0">
                <a:solidFill>
                  <a:sysClr val="windowText" lastClr="000000"/>
                </a:solidFill>
                <a:latin typeface="Calibri"/>
              </a:rPr>
              <a:t> 				Target Output (TO)</a:t>
            </a:r>
          </a:p>
          <a:p>
            <a:pPr algn="just">
              <a:buFont typeface="Arial" pitchFamily="34" charset="0"/>
              <a:buNone/>
              <a:defRPr/>
            </a:pPr>
            <a:endParaRPr lang="id-ID" sz="2000" dirty="0" smtClean="0">
              <a:solidFill>
                <a:sysClr val="windowText" lastClr="000000"/>
              </a:solidFill>
              <a:latin typeface="Calibri"/>
            </a:endParaRPr>
          </a:p>
          <a:p>
            <a:pPr algn="just">
              <a:buFont typeface="Arial" pitchFamily="34" charset="0"/>
              <a:buNone/>
              <a:defRPr/>
            </a:pPr>
            <a:r>
              <a:rPr lang="id-ID" sz="2000" dirty="0" smtClean="0">
                <a:solidFill>
                  <a:sysClr val="windowText" lastClr="000000"/>
                </a:solidFill>
                <a:latin typeface="Calibri"/>
              </a:rPr>
              <a:t>	  b. </a:t>
            </a:r>
            <a:r>
              <a:rPr lang="id-ID" sz="2000" b="1" dirty="0" smtClean="0">
                <a:solidFill>
                  <a:sysClr val="windowText" lastClr="000000"/>
                </a:solidFill>
                <a:latin typeface="Calibri"/>
              </a:rPr>
              <a:t>Aspek Kualitas </a:t>
            </a:r>
            <a:r>
              <a:rPr lang="id-ID" sz="2000" dirty="0" smtClean="0">
                <a:solidFill>
                  <a:sysClr val="windowText" lastClr="000000"/>
                </a:solidFill>
                <a:latin typeface="Calibri"/>
              </a:rPr>
              <a:t>=    </a:t>
            </a:r>
            <a:r>
              <a:rPr lang="id-ID" sz="2000" u="sng" dirty="0" smtClean="0">
                <a:solidFill>
                  <a:sysClr val="windowText" lastClr="000000"/>
                </a:solidFill>
                <a:latin typeface="Calibri"/>
              </a:rPr>
              <a:t>Realisasi Kualitas (RK)</a:t>
            </a:r>
            <a:r>
              <a:rPr lang="id-ID" sz="2000" dirty="0" smtClean="0">
                <a:solidFill>
                  <a:sysClr val="windowText" lastClr="000000"/>
                </a:solidFill>
                <a:latin typeface="Calibri"/>
              </a:rPr>
              <a:t>    x 100</a:t>
            </a:r>
          </a:p>
          <a:p>
            <a:pPr algn="just">
              <a:buFont typeface="Arial" pitchFamily="34" charset="0"/>
              <a:buNone/>
              <a:defRPr/>
            </a:pPr>
            <a:r>
              <a:rPr lang="id-ID" sz="2000" dirty="0" smtClean="0">
                <a:solidFill>
                  <a:sysClr val="windowText" lastClr="000000"/>
                </a:solidFill>
                <a:latin typeface="Calibri"/>
              </a:rPr>
              <a:t>				Target Kualitas (TK)</a:t>
            </a:r>
          </a:p>
        </p:txBody>
      </p:sp>
    </p:spTree>
    <p:extLst>
      <p:ext uri="{BB962C8B-B14F-4D97-AF65-F5344CB8AC3E}">
        <p14:creationId xmlns:p14="http://schemas.microsoft.com/office/powerpoint/2010/main" xmlns="" val="4053705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0435298"/>
              </p:ext>
            </p:extLst>
          </p:nvPr>
        </p:nvGraphicFramePr>
        <p:xfrm>
          <a:off x="577850" y="1066800"/>
          <a:ext cx="8832850" cy="5532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50814"/>
                <a:gridCol w="7482036"/>
              </a:tblGrid>
              <a:tr h="947487">
                <a:tc>
                  <a:txBody>
                    <a:bodyPr/>
                    <a:lstStyle/>
                    <a:p>
                      <a:pPr algn="ctr"/>
                      <a:r>
                        <a:rPr lang="id-ID" sz="240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Kriteria Nilai</a:t>
                      </a:r>
                      <a:endParaRPr lang="id-ID" sz="2400" noProof="0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99060" marR="9906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Keterangan</a:t>
                      </a:r>
                      <a:endParaRPr lang="id-ID" sz="2400" noProof="0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99060" marR="9906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07118">
                <a:tc>
                  <a:txBody>
                    <a:bodyPr/>
                    <a:lstStyle/>
                    <a:p>
                      <a:pPr algn="ctr"/>
                      <a:r>
                        <a:rPr lang="id-ID" noProof="0" dirty="0" smtClean="0">
                          <a:latin typeface="Calibri" pitchFamily="34" charset="0"/>
                        </a:rPr>
                        <a:t>91 - 100</a:t>
                      </a:r>
                      <a:endParaRPr lang="id-ID" noProof="0" dirty="0">
                        <a:latin typeface="Calibri" pitchFamily="34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2000" noProof="0" dirty="0" smtClean="0">
                          <a:latin typeface="Calibri" pitchFamily="34" charset="0"/>
                        </a:rPr>
                        <a:t>Hasil kerja sempurna, tidak ada kesalahan, tidak ada revisi, dan pelayanan di atas standar yg ditentukan dll.</a:t>
                      </a:r>
                      <a:endParaRPr lang="id-ID" sz="2000" noProof="0" dirty="0">
                        <a:latin typeface="Calibri" pitchFamily="34" charset="0"/>
                      </a:endParaRPr>
                    </a:p>
                  </a:txBody>
                  <a:tcPr marL="99060" marR="99060"/>
                </a:tc>
              </a:tr>
              <a:tr h="807118">
                <a:tc>
                  <a:txBody>
                    <a:bodyPr/>
                    <a:lstStyle/>
                    <a:p>
                      <a:pPr algn="ctr"/>
                      <a:r>
                        <a:rPr lang="id-ID" noProof="0" dirty="0" smtClean="0">
                          <a:latin typeface="Calibri" pitchFamily="34" charset="0"/>
                        </a:rPr>
                        <a:t>76 - 90</a:t>
                      </a:r>
                      <a:endParaRPr lang="id-ID" noProof="0" dirty="0">
                        <a:latin typeface="Calibri" pitchFamily="34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2000" noProof="0" dirty="0" smtClean="0">
                          <a:latin typeface="Calibri" pitchFamily="34" charset="0"/>
                        </a:rPr>
                        <a:t>Hasil kerja mempunya 1 atau 2 kesalahan kecil, tidak ada kesalahan besar, revisi, dan pelayanan sesuai standar yg telah ditentukan dll. </a:t>
                      </a:r>
                      <a:endParaRPr lang="id-ID" sz="2000" noProof="0" dirty="0">
                        <a:latin typeface="Calibri" pitchFamily="34" charset="0"/>
                      </a:endParaRPr>
                    </a:p>
                  </a:txBody>
                  <a:tcPr marL="99060" marR="99060"/>
                </a:tc>
              </a:tr>
              <a:tr h="807118">
                <a:tc>
                  <a:txBody>
                    <a:bodyPr/>
                    <a:lstStyle/>
                    <a:p>
                      <a:pPr algn="ctr"/>
                      <a:r>
                        <a:rPr lang="id-ID" noProof="0" dirty="0" smtClean="0">
                          <a:latin typeface="Calibri" pitchFamily="34" charset="0"/>
                        </a:rPr>
                        <a:t>61 - 75</a:t>
                      </a:r>
                      <a:endParaRPr lang="id-ID" noProof="0" dirty="0">
                        <a:latin typeface="Calibri" pitchFamily="34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2000" noProof="0" dirty="0" smtClean="0">
                          <a:latin typeface="Calibri" pitchFamily="34" charset="0"/>
                        </a:rPr>
                        <a:t>Hasil kerja mempunyai 3 atau 4 kesalahan</a:t>
                      </a:r>
                      <a:r>
                        <a:rPr lang="id-ID" sz="2000" baseline="0" noProof="0" dirty="0" smtClean="0">
                          <a:latin typeface="Calibri" pitchFamily="34" charset="0"/>
                        </a:rPr>
                        <a:t> kecil, dan tidak ada kesalahan besar, revisi, dan pelayanan cukup memenuhi standar yg ditentukan</a:t>
                      </a:r>
                      <a:endParaRPr lang="id-ID" sz="2000" noProof="0" dirty="0">
                        <a:latin typeface="Calibri" pitchFamily="34" charset="0"/>
                      </a:endParaRPr>
                    </a:p>
                  </a:txBody>
                  <a:tcPr marL="99060" marR="99060"/>
                </a:tc>
              </a:tr>
              <a:tr h="807118">
                <a:tc>
                  <a:txBody>
                    <a:bodyPr/>
                    <a:lstStyle/>
                    <a:p>
                      <a:pPr algn="ctr"/>
                      <a:r>
                        <a:rPr lang="id-ID" noProof="0" dirty="0" smtClean="0">
                          <a:latin typeface="Calibri" pitchFamily="34" charset="0"/>
                        </a:rPr>
                        <a:t>51 -60</a:t>
                      </a:r>
                      <a:endParaRPr lang="id-ID" noProof="0" dirty="0">
                        <a:latin typeface="Calibri" pitchFamily="34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2000" noProof="0" dirty="0" smtClean="0">
                          <a:latin typeface="Calibri" pitchFamily="34" charset="0"/>
                        </a:rPr>
                        <a:t>Hasil kerja mempunyai 5 kesalahan kecil dan ada kesalahan besar, revisi, dan pelayanan tidak cukup memenuhi standar yg ditentukan dll.</a:t>
                      </a:r>
                      <a:endParaRPr lang="id-ID" sz="2000" noProof="0" dirty="0">
                        <a:latin typeface="Calibri" pitchFamily="34" charset="0"/>
                      </a:endParaRPr>
                    </a:p>
                  </a:txBody>
                  <a:tcPr marL="99060" marR="99060"/>
                </a:tc>
              </a:tr>
              <a:tr h="1158039">
                <a:tc>
                  <a:txBody>
                    <a:bodyPr/>
                    <a:lstStyle/>
                    <a:p>
                      <a:pPr algn="ctr"/>
                      <a:r>
                        <a:rPr lang="id-ID" noProof="0" dirty="0" smtClean="0">
                          <a:latin typeface="Calibri" pitchFamily="34" charset="0"/>
                        </a:rPr>
                        <a:t>50 ke bawah</a:t>
                      </a:r>
                      <a:endParaRPr lang="id-ID" noProof="0" dirty="0">
                        <a:latin typeface="Calibri" pitchFamily="34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d-ID" sz="2000" noProof="0" dirty="0" smtClean="0">
                          <a:latin typeface="Calibri" pitchFamily="34" charset="0"/>
                        </a:rPr>
                        <a:t>Hasil kerja mempunyai lebih dari 5 kesalahan kecil dan ada kesalahan besar, kurang memuaskan, revisi, pelayanan di bawah standar yg ditentukan dll.</a:t>
                      </a:r>
                      <a:endParaRPr lang="id-ID" sz="2000" noProof="0" dirty="0">
                        <a:latin typeface="Calibri" pitchFamily="34" charset="0"/>
                      </a:endParaRPr>
                    </a:p>
                  </a:txBody>
                  <a:tcPr marL="99060" marR="9906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381000"/>
            <a:ext cx="8763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alibri" pitchFamily="34" charset="0"/>
              </a:rPr>
              <a:t>Untuk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menilai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kualitas</a:t>
            </a:r>
            <a:r>
              <a:rPr lang="en-US" sz="2800" dirty="0" smtClean="0">
                <a:latin typeface="Calibri" pitchFamily="34" charset="0"/>
              </a:rPr>
              <a:t> output, </a:t>
            </a:r>
            <a:r>
              <a:rPr lang="en-US" sz="2800" dirty="0" err="1" smtClean="0">
                <a:latin typeface="Calibri" pitchFamily="34" charset="0"/>
              </a:rPr>
              <a:t>digunakan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kriteria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sbb</a:t>
            </a:r>
            <a:r>
              <a:rPr lang="en-US" sz="2800" dirty="0" smtClean="0">
                <a:latin typeface="Calibri" pitchFamily="34" charset="0"/>
              </a:rPr>
              <a:t>: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xmlns="" val="7270849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267950" y="332656"/>
            <a:ext cx="8509586" cy="5943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000" dirty="0" smtClean="0"/>
              <a:t>c. </a:t>
            </a:r>
            <a:r>
              <a:rPr lang="en-US" sz="2000" b="1" dirty="0" err="1" smtClean="0"/>
              <a:t>Aspek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Waktu</a:t>
            </a:r>
            <a:endParaRPr lang="en-US" sz="2000" b="1" dirty="0" smtClean="0"/>
          </a:p>
          <a:p>
            <a:pPr eaLnBrk="1" hangingPunct="1">
              <a:buFont typeface="Arial" charset="0"/>
              <a:buNone/>
            </a:pPr>
            <a:r>
              <a:rPr lang="en-US" sz="2000" dirty="0" smtClean="0"/>
              <a:t>1.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realisasi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0 (</a:t>
            </a:r>
            <a:r>
              <a:rPr lang="en-US" sz="2000" dirty="0" err="1" smtClean="0"/>
              <a:t>nol</a:t>
            </a:r>
            <a:r>
              <a:rPr lang="en-US" sz="2000" dirty="0" smtClean="0"/>
              <a:t>)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 smtClean="0"/>
              <a:t>	</a:t>
            </a:r>
          </a:p>
          <a:p>
            <a:pPr eaLnBrk="1" hangingPunct="1">
              <a:buFont typeface="Arial" charset="0"/>
              <a:buNone/>
            </a:pPr>
            <a:endParaRPr lang="en-US" sz="2000" dirty="0" smtClean="0"/>
          </a:p>
          <a:p>
            <a:pPr eaLnBrk="1" hangingPunct="1">
              <a:buFont typeface="Arial" charset="0"/>
              <a:buNone/>
            </a:pPr>
            <a:endParaRPr lang="en-US" sz="2000" dirty="0" smtClean="0"/>
          </a:p>
          <a:p>
            <a:pPr algn="just" eaLnBrk="1" hangingPunct="1">
              <a:buFont typeface="Arial" charset="0"/>
              <a:buNone/>
            </a:pPr>
            <a:r>
              <a:rPr lang="en-US" sz="2000" dirty="0" smtClean="0"/>
              <a:t>2.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aspek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</a:t>
            </a:r>
            <a:r>
              <a:rPr lang="en-US" sz="2000" dirty="0" err="1" smtClean="0"/>
              <a:t>yg</a:t>
            </a:r>
            <a:r>
              <a:rPr lang="en-US" sz="2000" dirty="0" smtClean="0"/>
              <a:t> </a:t>
            </a:r>
            <a:r>
              <a:rPr lang="en-US" sz="2000" dirty="0" err="1" smtClean="0"/>
              <a:t>tingkat</a:t>
            </a:r>
            <a:r>
              <a:rPr lang="en-US" sz="2000" dirty="0" smtClean="0"/>
              <a:t> </a:t>
            </a:r>
            <a:r>
              <a:rPr lang="en-US" sz="2000" dirty="0" err="1" smtClean="0"/>
              <a:t>efisiensinya</a:t>
            </a:r>
            <a:r>
              <a:rPr lang="en-US" sz="2000" dirty="0" smtClean="0"/>
              <a:t> ≤ 24 %( </a:t>
            </a:r>
            <a:r>
              <a:rPr lang="en-US" sz="2000" dirty="0" err="1" smtClean="0"/>
              <a:t>kurang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24 </a:t>
            </a:r>
            <a:r>
              <a:rPr lang="en-US" sz="2000" dirty="0" err="1" smtClean="0"/>
              <a:t>persen</a:t>
            </a:r>
            <a:r>
              <a:rPr lang="en-US" sz="2000" dirty="0" smtClean="0"/>
              <a:t>) </a:t>
            </a:r>
            <a:r>
              <a:rPr lang="en-US" sz="2000" dirty="0" err="1" smtClean="0"/>
              <a:t>diberikan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.	</a:t>
            </a:r>
          </a:p>
          <a:p>
            <a:pPr algn="just" eaLnBrk="1" hangingPunct="1">
              <a:buFont typeface="Arial" charset="0"/>
              <a:buNone/>
            </a:pPr>
            <a:endParaRPr lang="en-US" sz="2000" dirty="0" smtClean="0"/>
          </a:p>
          <a:p>
            <a:pPr algn="just" eaLnBrk="1" hangingPunct="1">
              <a:buFont typeface="Arial" charset="0"/>
              <a:buNone/>
            </a:pPr>
            <a:endParaRPr lang="en-US" sz="2000" dirty="0" smtClean="0"/>
          </a:p>
          <a:p>
            <a:pPr algn="just" eaLnBrk="1" hangingPunct="1">
              <a:buFont typeface="Arial" charset="0"/>
              <a:buNone/>
            </a:pPr>
            <a:endParaRPr lang="en-US" sz="2000" dirty="0" smtClean="0"/>
          </a:p>
          <a:p>
            <a:pPr algn="just" eaLnBrk="1" hangingPunct="1">
              <a:buFont typeface="Arial" charset="0"/>
              <a:buNone/>
            </a:pPr>
            <a:r>
              <a:rPr lang="en-US" sz="2000" dirty="0" smtClean="0"/>
              <a:t>3.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aspek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</a:t>
            </a:r>
            <a:r>
              <a:rPr lang="en-US" sz="2000" dirty="0" err="1" smtClean="0"/>
              <a:t>yg</a:t>
            </a:r>
            <a:r>
              <a:rPr lang="en-US" sz="2000" dirty="0" smtClean="0"/>
              <a:t> </a:t>
            </a:r>
            <a:r>
              <a:rPr lang="en-US" sz="2000" dirty="0" err="1" smtClean="0"/>
              <a:t>tingkat</a:t>
            </a:r>
            <a:r>
              <a:rPr lang="en-US" sz="2000" dirty="0" smtClean="0"/>
              <a:t> </a:t>
            </a:r>
            <a:r>
              <a:rPr lang="en-US" sz="2000" dirty="0" err="1" smtClean="0"/>
              <a:t>efisiensinya</a:t>
            </a:r>
            <a:r>
              <a:rPr lang="en-US" sz="2000" dirty="0" smtClean="0"/>
              <a:t> &gt; 24 %(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puluh</a:t>
            </a:r>
            <a:r>
              <a:rPr lang="en-US" sz="2000" dirty="0" smtClean="0"/>
              <a:t> </a:t>
            </a:r>
            <a:r>
              <a:rPr lang="en-US" sz="2000" dirty="0" err="1" smtClean="0"/>
              <a:t>empat</a:t>
            </a:r>
            <a:r>
              <a:rPr lang="en-US" sz="2000" dirty="0" smtClean="0"/>
              <a:t> </a:t>
            </a:r>
            <a:r>
              <a:rPr lang="en-US" sz="2000" dirty="0" err="1" smtClean="0"/>
              <a:t>persen</a:t>
            </a:r>
            <a:r>
              <a:rPr lang="en-US" sz="2000" dirty="0" smtClean="0"/>
              <a:t>) </a:t>
            </a:r>
            <a:r>
              <a:rPr lang="en-US" sz="2000" dirty="0" err="1" smtClean="0"/>
              <a:t>diberikan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cukup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buruk</a:t>
            </a:r>
            <a:r>
              <a:rPr lang="en-US" sz="2000" dirty="0" smtClean="0"/>
              <a:t>.</a:t>
            </a:r>
          </a:p>
          <a:p>
            <a:pPr algn="just" eaLnBrk="1" hangingPunct="1">
              <a:buFont typeface="Arial" charset="0"/>
              <a:buNone/>
            </a:pPr>
            <a:r>
              <a:rPr lang="en-US" sz="2000" dirty="0" smtClean="0"/>
              <a:t>	 </a:t>
            </a:r>
          </a:p>
          <a:p>
            <a:pPr algn="just" eaLnBrk="1" hangingPunct="1">
              <a:buFont typeface="Arial" charset="0"/>
              <a:buNone/>
            </a:pPr>
            <a:endParaRPr lang="en-US" sz="2000" u="sng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41662" y="1268760"/>
            <a:ext cx="7754737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u="sng" dirty="0">
                <a:solidFill>
                  <a:srgbClr val="7030A0"/>
                </a:solidFill>
              </a:rPr>
              <a:t>1,76 x Target Waktu (TW) – Realisasi Waktu (RW)</a:t>
            </a:r>
            <a:r>
              <a:rPr lang="id-ID" dirty="0">
                <a:solidFill>
                  <a:srgbClr val="7030A0"/>
                </a:solidFill>
              </a:rPr>
              <a:t>  x 0 x 100</a:t>
            </a:r>
          </a:p>
          <a:p>
            <a:pPr algn="ctr">
              <a:defRPr/>
            </a:pPr>
            <a:r>
              <a:rPr lang="id-ID" dirty="0">
                <a:solidFill>
                  <a:srgbClr val="7030A0"/>
                </a:solidFill>
              </a:rPr>
              <a:t>Target Waktu (TW)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8449" y="2996952"/>
            <a:ext cx="7754737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u="sng" dirty="0">
                <a:solidFill>
                  <a:srgbClr val="7030A0"/>
                </a:solidFill>
              </a:rPr>
              <a:t>1,76 x Target Waktu (TW) – Realisasi Waktu (RW)</a:t>
            </a:r>
            <a:r>
              <a:rPr lang="id-ID" dirty="0">
                <a:solidFill>
                  <a:srgbClr val="7030A0"/>
                </a:solidFill>
              </a:rPr>
              <a:t>   x 100</a:t>
            </a:r>
          </a:p>
          <a:p>
            <a:pPr algn="ctr">
              <a:defRPr/>
            </a:pPr>
            <a:r>
              <a:rPr lang="id-ID" dirty="0">
                <a:solidFill>
                  <a:srgbClr val="7030A0"/>
                </a:solidFill>
              </a:rPr>
              <a:t>Target Waktu (TW)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33293" y="4835236"/>
            <a:ext cx="784225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>
                <a:solidFill>
                  <a:srgbClr val="7030A0"/>
                </a:solidFill>
              </a:rPr>
              <a:t>76 –      </a:t>
            </a:r>
            <a:r>
              <a:rPr lang="id-ID" u="sng" dirty="0">
                <a:solidFill>
                  <a:srgbClr val="7030A0"/>
                </a:solidFill>
              </a:rPr>
              <a:t>1,76 x Target Waktu (TW) – Realisasi Waktu (RW)</a:t>
            </a:r>
            <a:r>
              <a:rPr lang="id-ID" dirty="0">
                <a:solidFill>
                  <a:srgbClr val="7030A0"/>
                </a:solidFill>
              </a:rPr>
              <a:t>  x 100    - 100</a:t>
            </a:r>
          </a:p>
          <a:p>
            <a:pPr algn="ctr">
              <a:defRPr/>
            </a:pPr>
            <a:r>
              <a:rPr lang="id-ID" dirty="0">
                <a:solidFill>
                  <a:srgbClr val="7030A0"/>
                </a:solidFill>
              </a:rPr>
              <a:t>Target Waktu (TW)</a:t>
            </a:r>
          </a:p>
        </p:txBody>
      </p:sp>
      <p:sp>
        <p:nvSpPr>
          <p:cNvPr id="8" name="Left Bracket 7"/>
          <p:cNvSpPr/>
          <p:nvPr/>
        </p:nvSpPr>
        <p:spPr>
          <a:xfrm>
            <a:off x="2659286" y="5046518"/>
            <a:ext cx="82550" cy="533400"/>
          </a:xfrm>
          <a:prstGeom prst="leftBracket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ight Bracket 9"/>
          <p:cNvSpPr/>
          <p:nvPr/>
        </p:nvSpPr>
        <p:spPr>
          <a:xfrm>
            <a:off x="8193360" y="5067300"/>
            <a:ext cx="82550" cy="457200"/>
          </a:xfrm>
          <a:prstGeom prst="rightBracket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2494186" y="4914900"/>
            <a:ext cx="165100" cy="762000"/>
          </a:xfrm>
          <a:prstGeom prst="leftBrac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8913440" y="4932218"/>
            <a:ext cx="168540" cy="762000"/>
          </a:xfrm>
          <a:prstGeom prst="rightBrac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3534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592" y="190500"/>
            <a:ext cx="8424936" cy="6262836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2000" dirty="0" smtClean="0">
                <a:solidFill>
                  <a:srgbClr val="7030A0"/>
                </a:solidFill>
              </a:rPr>
              <a:t>4. Untuk menghitung presentase tingkat efisiensi waktu dari target waktu: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d-ID" sz="2000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d-ID" sz="2000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d-ID" sz="2000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d-ID" sz="2000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2000" b="1" dirty="0" smtClean="0">
                <a:solidFill>
                  <a:srgbClr val="7030A0"/>
                </a:solidFill>
              </a:rPr>
              <a:t>d. Aspek Biaya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2000" dirty="0" smtClean="0">
                <a:solidFill>
                  <a:srgbClr val="7030A0"/>
                </a:solidFill>
              </a:rPr>
              <a:t>1. Jika kegiatan tidak dilakukan maka realisasi biaya 0 (nol)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2000" dirty="0" smtClean="0">
                <a:solidFill>
                  <a:srgbClr val="7030A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d-ID" sz="2000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d-ID" sz="2000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d-ID" sz="2000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2000" dirty="0" smtClean="0">
                <a:solidFill>
                  <a:srgbClr val="7030A0"/>
                </a:solidFill>
              </a:rPr>
              <a:t>2. Jika tingkat efisiensi ≤ 24 % (</a:t>
            </a:r>
            <a:r>
              <a:rPr lang="en-US" sz="2000" dirty="0" err="1" smtClean="0">
                <a:solidFill>
                  <a:srgbClr val="7030A0"/>
                </a:solidFill>
              </a:rPr>
              <a:t>kurang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dari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atau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sama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dengan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dua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puluh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empat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persen</a:t>
            </a:r>
            <a:r>
              <a:rPr lang="en-US" sz="2000" dirty="0" smtClean="0">
                <a:solidFill>
                  <a:srgbClr val="7030A0"/>
                </a:solidFill>
              </a:rPr>
              <a:t> ) </a:t>
            </a:r>
            <a:r>
              <a:rPr lang="en-US" sz="2000" dirty="0" err="1" smtClean="0">
                <a:solidFill>
                  <a:srgbClr val="7030A0"/>
                </a:solidFill>
              </a:rPr>
              <a:t>diberikan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id-ID" sz="2000" dirty="0" smtClean="0">
                <a:solidFill>
                  <a:srgbClr val="7030A0"/>
                </a:solidFill>
              </a:rPr>
              <a:t>nilai baik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sampai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dengan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id-ID" sz="2000" dirty="0" smtClean="0">
                <a:solidFill>
                  <a:srgbClr val="7030A0"/>
                </a:solidFill>
              </a:rPr>
              <a:t>sangat baik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dengan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menggunakan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rumus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sbb</a:t>
            </a:r>
            <a:r>
              <a:rPr lang="en-US" sz="2000" dirty="0" smtClean="0">
                <a:solidFill>
                  <a:srgbClr val="7030A0"/>
                </a:solidFill>
              </a:rPr>
              <a:t>:</a:t>
            </a:r>
            <a:endParaRPr lang="id-ID" sz="2000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2000" dirty="0" smtClean="0">
                <a:solidFill>
                  <a:srgbClr val="7030A0"/>
                </a:solidFill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2000" dirty="0" smtClean="0">
                <a:solidFill>
                  <a:srgbClr val="7030A0"/>
                </a:solidFill>
              </a:rPr>
              <a:t>		</a:t>
            </a:r>
          </a:p>
        </p:txBody>
      </p:sp>
      <p:sp>
        <p:nvSpPr>
          <p:cNvPr id="4" name="Rectangle 3"/>
          <p:cNvSpPr/>
          <p:nvPr/>
        </p:nvSpPr>
        <p:spPr>
          <a:xfrm>
            <a:off x="1540490" y="710045"/>
            <a:ext cx="7759700" cy="914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100 % -    </a:t>
            </a:r>
            <a:r>
              <a:rPr lang="en-US" u="sng" dirty="0" err="1">
                <a:solidFill>
                  <a:srgbClr val="7030A0"/>
                </a:solidFill>
              </a:rPr>
              <a:t>Realisasi</a:t>
            </a:r>
            <a:r>
              <a:rPr lang="en-US" u="sng" dirty="0">
                <a:solidFill>
                  <a:srgbClr val="7030A0"/>
                </a:solidFill>
              </a:rPr>
              <a:t> </a:t>
            </a:r>
            <a:r>
              <a:rPr lang="en-US" u="sng" dirty="0" err="1">
                <a:solidFill>
                  <a:srgbClr val="7030A0"/>
                </a:solidFill>
              </a:rPr>
              <a:t>Waktu</a:t>
            </a:r>
            <a:r>
              <a:rPr lang="en-US" u="sng" dirty="0">
                <a:solidFill>
                  <a:srgbClr val="7030A0"/>
                </a:solidFill>
              </a:rPr>
              <a:t> (RW)</a:t>
            </a:r>
            <a:r>
              <a:rPr lang="en-US" dirty="0">
                <a:solidFill>
                  <a:srgbClr val="7030A0"/>
                </a:solidFill>
              </a:rPr>
              <a:t>   x 100 %</a:t>
            </a:r>
          </a:p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Target </a:t>
            </a:r>
            <a:r>
              <a:rPr lang="en-US" dirty="0" err="1">
                <a:solidFill>
                  <a:srgbClr val="7030A0"/>
                </a:solidFill>
              </a:rPr>
              <a:t>Waktu</a:t>
            </a:r>
            <a:r>
              <a:rPr lang="en-US" dirty="0">
                <a:solidFill>
                  <a:srgbClr val="7030A0"/>
                </a:solidFill>
              </a:rPr>
              <a:t> (TW)</a:t>
            </a:r>
          </a:p>
        </p:txBody>
      </p:sp>
      <p:sp>
        <p:nvSpPr>
          <p:cNvPr id="5" name="Left Bracket 4"/>
          <p:cNvSpPr/>
          <p:nvPr/>
        </p:nvSpPr>
        <p:spPr>
          <a:xfrm>
            <a:off x="4304928" y="824345"/>
            <a:ext cx="79110" cy="685800"/>
          </a:xfrm>
          <a:prstGeom prst="leftBracket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ight Bracket 5"/>
          <p:cNvSpPr/>
          <p:nvPr/>
        </p:nvSpPr>
        <p:spPr>
          <a:xfrm>
            <a:off x="7545288" y="824345"/>
            <a:ext cx="82550" cy="685800"/>
          </a:xfrm>
          <a:prstGeom prst="rightBracket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96616" y="2996952"/>
            <a:ext cx="7677150" cy="914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u="sng" dirty="0">
                <a:solidFill>
                  <a:srgbClr val="7030A0"/>
                </a:solidFill>
              </a:rPr>
              <a:t>1,76 x Target </a:t>
            </a:r>
            <a:r>
              <a:rPr lang="en-US" u="sng" dirty="0" err="1">
                <a:solidFill>
                  <a:srgbClr val="7030A0"/>
                </a:solidFill>
              </a:rPr>
              <a:t>Biaya</a:t>
            </a:r>
            <a:r>
              <a:rPr lang="en-US" u="sng" dirty="0">
                <a:solidFill>
                  <a:srgbClr val="7030A0"/>
                </a:solidFill>
              </a:rPr>
              <a:t> (TB) – </a:t>
            </a:r>
            <a:r>
              <a:rPr lang="en-US" u="sng" dirty="0" err="1">
                <a:solidFill>
                  <a:srgbClr val="7030A0"/>
                </a:solidFill>
              </a:rPr>
              <a:t>Realisasi</a:t>
            </a:r>
            <a:r>
              <a:rPr lang="en-US" u="sng" dirty="0">
                <a:solidFill>
                  <a:srgbClr val="7030A0"/>
                </a:solidFill>
              </a:rPr>
              <a:t> </a:t>
            </a:r>
            <a:r>
              <a:rPr lang="en-US" u="sng" dirty="0" err="1">
                <a:solidFill>
                  <a:srgbClr val="7030A0"/>
                </a:solidFill>
              </a:rPr>
              <a:t>Biaya</a:t>
            </a:r>
            <a:r>
              <a:rPr lang="en-US" u="sng" dirty="0">
                <a:solidFill>
                  <a:srgbClr val="7030A0"/>
                </a:solidFill>
              </a:rPr>
              <a:t> (RB)</a:t>
            </a:r>
            <a:r>
              <a:rPr lang="en-US" dirty="0">
                <a:solidFill>
                  <a:srgbClr val="7030A0"/>
                </a:solidFill>
              </a:rPr>
              <a:t>  x 0 x 100</a:t>
            </a:r>
          </a:p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Target </a:t>
            </a:r>
            <a:r>
              <a:rPr lang="en-US" dirty="0" err="1">
                <a:solidFill>
                  <a:srgbClr val="7030A0"/>
                </a:solidFill>
              </a:rPr>
              <a:t>Biaya</a:t>
            </a:r>
            <a:r>
              <a:rPr lang="en-US" dirty="0">
                <a:solidFill>
                  <a:srgbClr val="7030A0"/>
                </a:solidFill>
              </a:rPr>
              <a:t> (TB)</a:t>
            </a:r>
          </a:p>
        </p:txBody>
      </p:sp>
      <p:sp>
        <p:nvSpPr>
          <p:cNvPr id="9" name="Rectangle 8"/>
          <p:cNvSpPr/>
          <p:nvPr/>
        </p:nvSpPr>
        <p:spPr>
          <a:xfrm>
            <a:off x="1600525" y="5472545"/>
            <a:ext cx="7594600" cy="914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u="sng" dirty="0">
                <a:solidFill>
                  <a:srgbClr val="7030A0"/>
                </a:solidFill>
              </a:rPr>
              <a:t>1,76 x Target </a:t>
            </a:r>
            <a:r>
              <a:rPr lang="en-US" u="sng" dirty="0" err="1">
                <a:solidFill>
                  <a:srgbClr val="7030A0"/>
                </a:solidFill>
              </a:rPr>
              <a:t>Biaya</a:t>
            </a:r>
            <a:r>
              <a:rPr lang="en-US" u="sng" dirty="0">
                <a:solidFill>
                  <a:srgbClr val="7030A0"/>
                </a:solidFill>
              </a:rPr>
              <a:t> (TB) – </a:t>
            </a:r>
            <a:r>
              <a:rPr lang="en-US" u="sng" dirty="0" err="1">
                <a:solidFill>
                  <a:srgbClr val="7030A0"/>
                </a:solidFill>
              </a:rPr>
              <a:t>Realisasi</a:t>
            </a:r>
            <a:r>
              <a:rPr lang="en-US" u="sng" dirty="0">
                <a:solidFill>
                  <a:srgbClr val="7030A0"/>
                </a:solidFill>
              </a:rPr>
              <a:t> </a:t>
            </a:r>
            <a:r>
              <a:rPr lang="en-US" u="sng" dirty="0" err="1">
                <a:solidFill>
                  <a:srgbClr val="7030A0"/>
                </a:solidFill>
              </a:rPr>
              <a:t>Biaya</a:t>
            </a:r>
            <a:r>
              <a:rPr lang="en-US" u="sng" dirty="0">
                <a:solidFill>
                  <a:srgbClr val="7030A0"/>
                </a:solidFill>
              </a:rPr>
              <a:t> (RB)</a:t>
            </a:r>
            <a:r>
              <a:rPr lang="en-US" dirty="0">
                <a:solidFill>
                  <a:srgbClr val="7030A0"/>
                </a:solidFill>
              </a:rPr>
              <a:t>   x 100</a:t>
            </a:r>
          </a:p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Target </a:t>
            </a:r>
            <a:r>
              <a:rPr lang="en-US" dirty="0" err="1">
                <a:solidFill>
                  <a:srgbClr val="7030A0"/>
                </a:solidFill>
              </a:rPr>
              <a:t>Biaya</a:t>
            </a:r>
            <a:r>
              <a:rPr lang="en-US" dirty="0">
                <a:solidFill>
                  <a:srgbClr val="7030A0"/>
                </a:solidFill>
              </a:rPr>
              <a:t> (TB)</a:t>
            </a:r>
          </a:p>
        </p:txBody>
      </p:sp>
    </p:spTree>
    <p:extLst>
      <p:ext uri="{BB962C8B-B14F-4D97-AF65-F5344CB8AC3E}">
        <p14:creationId xmlns:p14="http://schemas.microsoft.com/office/powerpoint/2010/main" xmlns="" val="34590200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2806701" y="2895601"/>
            <a:ext cx="35140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PENDAHULUAN</a:t>
            </a:r>
          </a:p>
        </p:txBody>
      </p:sp>
      <p:grpSp>
        <p:nvGrpSpPr>
          <p:cNvPr id="3" name="Group 4"/>
          <p:cNvGrpSpPr/>
          <p:nvPr/>
        </p:nvGrpSpPr>
        <p:grpSpPr>
          <a:xfrm>
            <a:off x="1097280" y="4076700"/>
            <a:ext cx="8808720" cy="2781300"/>
            <a:chOff x="0" y="4076700"/>
            <a:chExt cx="9144000" cy="2781300"/>
          </a:xfrm>
          <a:gradFill>
            <a:gsLst>
              <a:gs pos="0">
                <a:schemeClr val="accent2">
                  <a:lumMod val="75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076700"/>
              <a:ext cx="9144000" cy="27813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7810500" y="6108700"/>
            <a:ext cx="1181100" cy="635000"/>
          </p:xfrm>
          <a:graphic>
            <a:graphicData uri="http://schemas.openxmlformats.org/presentationml/2006/ole">
              <p:oleObj spid="_x0000_s248834" name="CorelDRAW" r:id="rId4" imgW="6742080" imgH="2937240" progId="CorelDraw.Graphic.11">
                <p:embed/>
              </p:oleObj>
            </a:graphicData>
          </a:graphic>
        </p:graphicFrame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1352600" y="457200"/>
            <a:ext cx="8352928" cy="60198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id-ID" sz="2000" dirty="0" smtClean="0"/>
              <a:t>3. Jika tingkat efisiensi &gt; 24 %, diberikan nilai cukup sampai dengan buruk.</a:t>
            </a:r>
          </a:p>
          <a:p>
            <a:pPr eaLnBrk="1" hangingPunct="1">
              <a:buFont typeface="Arial" charset="0"/>
              <a:buNone/>
            </a:pPr>
            <a:endParaRPr lang="id-ID" sz="2000" dirty="0" smtClean="0"/>
          </a:p>
          <a:p>
            <a:pPr eaLnBrk="1" hangingPunct="1">
              <a:buFont typeface="Arial" charset="0"/>
              <a:buNone/>
            </a:pPr>
            <a:endParaRPr lang="id-ID" sz="2000" dirty="0" smtClean="0"/>
          </a:p>
          <a:p>
            <a:pPr eaLnBrk="1" hangingPunct="1">
              <a:buFont typeface="Arial" charset="0"/>
              <a:buNone/>
            </a:pPr>
            <a:endParaRPr lang="id-ID" sz="2000" dirty="0" smtClean="0"/>
          </a:p>
          <a:p>
            <a:pPr eaLnBrk="1" hangingPunct="1">
              <a:buFont typeface="Arial" charset="0"/>
              <a:buNone/>
            </a:pPr>
            <a:endParaRPr lang="id-ID" sz="2000" dirty="0" smtClean="0"/>
          </a:p>
          <a:p>
            <a:pPr eaLnBrk="1" hangingPunct="1">
              <a:buFont typeface="Arial" charset="0"/>
              <a:buNone/>
            </a:pPr>
            <a:r>
              <a:rPr lang="id-ID" sz="2000" dirty="0" smtClean="0"/>
              <a:t>4. Untuk menghitung presentase tingkat efisiensi biaya dari target biaya:</a:t>
            </a:r>
          </a:p>
          <a:p>
            <a:pPr eaLnBrk="1" hangingPunct="1">
              <a:buFont typeface="Arial" charset="0"/>
              <a:buNone/>
            </a:pPr>
            <a:r>
              <a:rPr lang="id-ID" sz="2000" dirty="0" smtClean="0"/>
              <a:t>	</a:t>
            </a:r>
          </a:p>
          <a:p>
            <a:pPr eaLnBrk="1" hangingPunct="1">
              <a:buFont typeface="Arial" charset="0"/>
              <a:buNone/>
            </a:pPr>
            <a:r>
              <a:rPr lang="id-ID" sz="2000" dirty="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id-ID" sz="2000" dirty="0" smtClean="0"/>
              <a:t>	</a:t>
            </a:r>
          </a:p>
          <a:p>
            <a:pPr eaLnBrk="1" hangingPunct="1">
              <a:buFont typeface="Arial" charset="0"/>
              <a:buNone/>
            </a:pPr>
            <a:r>
              <a:rPr lang="id-ID" sz="2000" dirty="0" smtClean="0"/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1143000"/>
            <a:ext cx="7253684" cy="1066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76  -        </a:t>
            </a:r>
            <a:r>
              <a:rPr lang="en-US" u="sng" dirty="0">
                <a:solidFill>
                  <a:srgbClr val="7030A0"/>
                </a:solidFill>
              </a:rPr>
              <a:t>1,76 x Target </a:t>
            </a:r>
            <a:r>
              <a:rPr lang="en-US" u="sng" dirty="0" err="1">
                <a:solidFill>
                  <a:srgbClr val="7030A0"/>
                </a:solidFill>
              </a:rPr>
              <a:t>Biaya</a:t>
            </a:r>
            <a:r>
              <a:rPr lang="en-US" u="sng" dirty="0">
                <a:solidFill>
                  <a:srgbClr val="7030A0"/>
                </a:solidFill>
              </a:rPr>
              <a:t> (TB) – </a:t>
            </a:r>
            <a:r>
              <a:rPr lang="en-US" u="sng" dirty="0" err="1">
                <a:solidFill>
                  <a:srgbClr val="7030A0"/>
                </a:solidFill>
              </a:rPr>
              <a:t>Realisasi</a:t>
            </a:r>
            <a:r>
              <a:rPr lang="en-US" u="sng" dirty="0">
                <a:solidFill>
                  <a:srgbClr val="7030A0"/>
                </a:solidFill>
              </a:rPr>
              <a:t> </a:t>
            </a:r>
            <a:r>
              <a:rPr lang="en-US" u="sng" dirty="0" err="1">
                <a:solidFill>
                  <a:srgbClr val="7030A0"/>
                </a:solidFill>
              </a:rPr>
              <a:t>Biaya</a:t>
            </a:r>
            <a:r>
              <a:rPr lang="en-US" u="sng" dirty="0">
                <a:solidFill>
                  <a:srgbClr val="7030A0"/>
                </a:solidFill>
              </a:rPr>
              <a:t> (RB)</a:t>
            </a:r>
            <a:r>
              <a:rPr lang="en-US" dirty="0">
                <a:solidFill>
                  <a:srgbClr val="7030A0"/>
                </a:solidFill>
              </a:rPr>
              <a:t>  x 100   - 100</a:t>
            </a:r>
          </a:p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Target </a:t>
            </a:r>
            <a:r>
              <a:rPr lang="en-US" dirty="0" err="1">
                <a:solidFill>
                  <a:srgbClr val="7030A0"/>
                </a:solidFill>
              </a:rPr>
              <a:t>Biaya</a:t>
            </a:r>
            <a:r>
              <a:rPr lang="en-US" dirty="0">
                <a:solidFill>
                  <a:srgbClr val="7030A0"/>
                </a:solidFill>
              </a:rPr>
              <a:t> (TB)</a:t>
            </a:r>
          </a:p>
        </p:txBody>
      </p:sp>
      <p:sp>
        <p:nvSpPr>
          <p:cNvPr id="5" name="Left Brace 4"/>
          <p:cNvSpPr/>
          <p:nvPr/>
        </p:nvSpPr>
        <p:spPr>
          <a:xfrm>
            <a:off x="2674640" y="1219200"/>
            <a:ext cx="165100" cy="762000"/>
          </a:xfrm>
          <a:prstGeom prst="leftBrace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7030A0"/>
              </a:solidFill>
            </a:endParaRPr>
          </a:p>
        </p:txBody>
      </p:sp>
      <p:sp>
        <p:nvSpPr>
          <p:cNvPr id="6" name="Left Bracket 5"/>
          <p:cNvSpPr/>
          <p:nvPr/>
        </p:nvSpPr>
        <p:spPr>
          <a:xfrm>
            <a:off x="2976736" y="1305791"/>
            <a:ext cx="82550" cy="533400"/>
          </a:xfrm>
          <a:prstGeom prst="leftBracke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Right Bracket 6"/>
          <p:cNvSpPr/>
          <p:nvPr/>
        </p:nvSpPr>
        <p:spPr>
          <a:xfrm>
            <a:off x="7989707" y="1343891"/>
            <a:ext cx="82550" cy="457200"/>
          </a:xfrm>
          <a:prstGeom prst="rightBracke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7030A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8596974" y="1219200"/>
            <a:ext cx="168540" cy="762000"/>
          </a:xfrm>
          <a:prstGeom prst="rightBrace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2819400"/>
            <a:ext cx="7177484" cy="914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100 %  -     </a:t>
            </a:r>
            <a:r>
              <a:rPr lang="en-US" u="sng" dirty="0" err="1">
                <a:solidFill>
                  <a:srgbClr val="7030A0"/>
                </a:solidFill>
              </a:rPr>
              <a:t>Realisasi</a:t>
            </a:r>
            <a:r>
              <a:rPr lang="en-US" u="sng" dirty="0">
                <a:solidFill>
                  <a:srgbClr val="7030A0"/>
                </a:solidFill>
              </a:rPr>
              <a:t> </a:t>
            </a:r>
            <a:r>
              <a:rPr lang="en-US" u="sng" dirty="0" err="1">
                <a:solidFill>
                  <a:srgbClr val="7030A0"/>
                </a:solidFill>
              </a:rPr>
              <a:t>Biaya</a:t>
            </a:r>
            <a:r>
              <a:rPr lang="en-US" u="sng" dirty="0">
                <a:solidFill>
                  <a:srgbClr val="7030A0"/>
                </a:solidFill>
              </a:rPr>
              <a:t> (RB)</a:t>
            </a:r>
            <a:r>
              <a:rPr lang="en-US" dirty="0">
                <a:solidFill>
                  <a:srgbClr val="7030A0"/>
                </a:solidFill>
              </a:rPr>
              <a:t>     x 100 %</a:t>
            </a:r>
          </a:p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Target </a:t>
            </a:r>
            <a:r>
              <a:rPr lang="en-US" dirty="0" err="1">
                <a:solidFill>
                  <a:srgbClr val="7030A0"/>
                </a:solidFill>
              </a:rPr>
              <a:t>Biaya</a:t>
            </a:r>
            <a:r>
              <a:rPr lang="en-US" dirty="0">
                <a:solidFill>
                  <a:srgbClr val="7030A0"/>
                </a:solidFill>
              </a:rPr>
              <a:t> (TB)</a:t>
            </a:r>
          </a:p>
        </p:txBody>
      </p:sp>
      <p:sp>
        <p:nvSpPr>
          <p:cNvPr id="10" name="Left Bracket 9"/>
          <p:cNvSpPr/>
          <p:nvPr/>
        </p:nvSpPr>
        <p:spPr>
          <a:xfrm>
            <a:off x="4343400" y="2933700"/>
            <a:ext cx="79110" cy="685800"/>
          </a:xfrm>
          <a:prstGeom prst="leftBracke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7030A0"/>
              </a:solidFill>
            </a:endParaRPr>
          </a:p>
        </p:txBody>
      </p:sp>
      <p:sp>
        <p:nvSpPr>
          <p:cNvPr id="11" name="Right Bracket 10"/>
          <p:cNvSpPr/>
          <p:nvPr/>
        </p:nvSpPr>
        <p:spPr>
          <a:xfrm>
            <a:off x="7585248" y="2895600"/>
            <a:ext cx="82550" cy="685800"/>
          </a:xfrm>
          <a:prstGeom prst="rightBracke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7030A0"/>
              </a:solidFill>
            </a:endParaRPr>
          </a:p>
        </p:txBody>
      </p:sp>
      <p:grpSp>
        <p:nvGrpSpPr>
          <p:cNvPr id="12" name="Group 4"/>
          <p:cNvGrpSpPr/>
          <p:nvPr/>
        </p:nvGrpSpPr>
        <p:grpSpPr>
          <a:xfrm>
            <a:off x="1097280" y="4076700"/>
            <a:ext cx="8808720" cy="2781300"/>
            <a:chOff x="0" y="4076700"/>
            <a:chExt cx="9144000" cy="2781300"/>
          </a:xfrm>
          <a:gradFill>
            <a:gsLst>
              <a:gs pos="0">
                <a:schemeClr val="accent2">
                  <a:lumMod val="75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076700"/>
              <a:ext cx="9144000" cy="27813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graphicFrame>
          <p:nvGraphicFramePr>
            <p:cNvPr id="14" name="Object 2"/>
            <p:cNvGraphicFramePr>
              <a:graphicFrameLocks noChangeAspect="1"/>
            </p:cNvGraphicFramePr>
            <p:nvPr/>
          </p:nvGraphicFramePr>
          <p:xfrm>
            <a:off x="7810500" y="6108700"/>
            <a:ext cx="1181100" cy="635000"/>
          </p:xfrm>
          <a:graphic>
            <a:graphicData uri="http://schemas.openxmlformats.org/presentationml/2006/ole">
              <p:oleObj spid="_x0000_s274433" name="CorelDRAW" r:id="rId5" imgW="6742080" imgH="2937240" progId="CorelDraw.Graphic.11">
                <p:embed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36733695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92162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FF00"/>
                </a:solidFill>
                <a:latin typeface="Berlin Sans FB Demi" pitchFamily="34" charset="0"/>
              </a:rPr>
              <a:t>PENILAIAN TUGAS TAMBAHAN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36667" t="31111" r="35833" b="10370"/>
          <a:stretch>
            <a:fillRect/>
          </a:stretch>
        </p:blipFill>
        <p:spPr bwMode="auto">
          <a:xfrm>
            <a:off x="5562600" y="1157287"/>
            <a:ext cx="3810000" cy="5472113"/>
          </a:xfrm>
          <a:prstGeom prst="rect">
            <a:avLst/>
          </a:prstGeom>
          <a:ln w="127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33400" y="1142999"/>
          <a:ext cx="4953000" cy="5486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3429000"/>
                <a:gridCol w="838200"/>
              </a:tblGrid>
              <a:tr h="101600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Cambria" pitchFamily="18" charset="0"/>
                        </a:rPr>
                        <a:t>No</a:t>
                      </a:r>
                      <a:endParaRPr lang="id-ID" sz="20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Cambria" pitchFamily="18" charset="0"/>
                        </a:rPr>
                        <a:t>Tugas</a:t>
                      </a:r>
                      <a:r>
                        <a:rPr lang="id-ID" sz="2000" baseline="0" dirty="0" smtClean="0">
                          <a:latin typeface="Cambria" pitchFamily="18" charset="0"/>
                        </a:rPr>
                        <a:t> Tambahan</a:t>
                      </a:r>
                      <a:endParaRPr lang="id-ID" sz="20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Cambria" pitchFamily="18" charset="0"/>
                        </a:rPr>
                        <a:t>Nilai</a:t>
                      </a:r>
                      <a:endParaRPr lang="id-ID" sz="20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1490134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Cambria" pitchFamily="18" charset="0"/>
                        </a:rPr>
                        <a:t>1.</a:t>
                      </a:r>
                      <a:endParaRPr lang="id-ID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Cambria" pitchFamily="18" charset="0"/>
                        </a:rPr>
                        <a:t>Tugas tambahan yang dilakukan dalam satu tahun sebanyak 1-3 kegiatan</a:t>
                      </a:r>
                      <a:endParaRPr lang="id-ID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Cambria" pitchFamily="18" charset="0"/>
                        </a:rPr>
                        <a:t>1</a:t>
                      </a:r>
                      <a:endParaRPr lang="id-ID" sz="20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490134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Cambria" pitchFamily="18" charset="0"/>
                        </a:rPr>
                        <a:t>2.</a:t>
                      </a:r>
                      <a:endParaRPr lang="id-ID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Cambria" pitchFamily="18" charset="0"/>
                        </a:rPr>
                        <a:t>Tugas tambahan yang dilakukan dalam satu tahun sebanyak 4-6 kegiatan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Cambria" pitchFamily="18" charset="0"/>
                        </a:rPr>
                        <a:t>2</a:t>
                      </a:r>
                      <a:endParaRPr lang="id-ID" sz="20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490134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Cambria" pitchFamily="18" charset="0"/>
                        </a:rPr>
                        <a:t>3.</a:t>
                      </a:r>
                      <a:endParaRPr lang="id-ID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Cambria" pitchFamily="18" charset="0"/>
                        </a:rPr>
                        <a:t>Tugas tambahan yang dilakukan dalam satu tahun sebanyak 7 kegiatan atau lebih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Cambria" pitchFamily="18" charset="0"/>
                        </a:rPr>
                        <a:t>3</a:t>
                      </a:r>
                      <a:endParaRPr lang="id-ID" sz="2000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02037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381000" y="122237"/>
            <a:ext cx="9296400" cy="715963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marL="365125" eaLnBrk="1" hangingPunct="1"/>
            <a:r>
              <a:rPr lang="en-US" sz="3600" dirty="0" smtClean="0">
                <a:latin typeface="Berlin Sans FB Demi" pitchFamily="34" charset="0"/>
              </a:rPr>
              <a:t>PENILAIAN KREATIVITAS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6250" t="40000" r="35833" b="5926"/>
          <a:stretch>
            <a:fillRect/>
          </a:stretch>
        </p:blipFill>
        <p:spPr bwMode="auto">
          <a:xfrm>
            <a:off x="5791200" y="960120"/>
            <a:ext cx="3886200" cy="556260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914400"/>
          <a:ext cx="5333999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430"/>
                <a:gridCol w="3921370"/>
                <a:gridCol w="838199"/>
              </a:tblGrid>
              <a:tr h="386191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latin typeface="Cambria" pitchFamily="18" charset="0"/>
                        </a:rPr>
                        <a:t>No</a:t>
                      </a:r>
                      <a:endParaRPr lang="id-ID" sz="18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latin typeface="Cambria" pitchFamily="18" charset="0"/>
                        </a:rPr>
                        <a:t>Kreativitas</a:t>
                      </a:r>
                      <a:endParaRPr lang="id-ID" sz="18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latin typeface="Cambria" pitchFamily="18" charset="0"/>
                        </a:rPr>
                        <a:t>Nilai</a:t>
                      </a:r>
                      <a:endParaRPr lang="id-ID" sz="18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1761030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latin typeface="Cambria" pitchFamily="18" charset="0"/>
                        </a:rPr>
                        <a:t>1</a:t>
                      </a:r>
                      <a:endParaRPr lang="id-ID" sz="1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Cambria" pitchFamily="18" charset="0"/>
                        </a:rPr>
                        <a:t>Apabila hasil yang ditemukan merupakan sesuatu yang baru dan bermanfaat bagi unit kerjanya dan dibuktikan dengan surat keterangan yang di tandatangani oleh kepala unit kerja</a:t>
                      </a:r>
                      <a:r>
                        <a:rPr lang="id-ID" sz="1800" baseline="0" dirty="0" smtClean="0">
                          <a:latin typeface="Cambria" pitchFamily="18" charset="0"/>
                        </a:rPr>
                        <a:t> setingkat eselon II</a:t>
                      </a:r>
                      <a:endParaRPr lang="id-ID" sz="1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latin typeface="Cambria" pitchFamily="18" charset="0"/>
                        </a:rPr>
                        <a:t>3</a:t>
                      </a:r>
                      <a:endParaRPr lang="id-ID" sz="18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2039087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latin typeface="Cambria" pitchFamily="18" charset="0"/>
                        </a:rPr>
                        <a:t>2</a:t>
                      </a:r>
                      <a:endParaRPr lang="id-ID" sz="1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Cambria" pitchFamily="18" charset="0"/>
                        </a:rPr>
                        <a:t>Apabila hasil yang ditemukan merupakan sesuatu yang baru dan bermanfaat bagi organisasinya serta dibuktikan dengan surat keterangan yang ditandatangani oleh P</a:t>
                      </a:r>
                      <a:r>
                        <a:rPr lang="en-US" sz="1800" dirty="0" err="1" smtClean="0">
                          <a:latin typeface="Cambria" pitchFamily="18" charset="0"/>
                        </a:rPr>
                        <a:t>ejabat</a:t>
                      </a:r>
                      <a:r>
                        <a:rPr lang="en-US" sz="1800" dirty="0" smtClean="0">
                          <a:latin typeface="Cambria" pitchFamily="18" charset="0"/>
                        </a:rPr>
                        <a:t> </a:t>
                      </a:r>
                      <a:r>
                        <a:rPr lang="id-ID" sz="1800" dirty="0" smtClean="0">
                          <a:latin typeface="Cambria" pitchFamily="18" charset="0"/>
                        </a:rPr>
                        <a:t>P</a:t>
                      </a:r>
                      <a:r>
                        <a:rPr lang="en-US" sz="1800" dirty="0" err="1" smtClean="0">
                          <a:latin typeface="Cambria" pitchFamily="18" charset="0"/>
                        </a:rPr>
                        <a:t>embina</a:t>
                      </a:r>
                      <a:r>
                        <a:rPr lang="en-US" sz="1800" dirty="0" smtClean="0">
                          <a:latin typeface="Cambria" pitchFamily="18" charset="0"/>
                        </a:rPr>
                        <a:t> </a:t>
                      </a:r>
                      <a:r>
                        <a:rPr lang="id-ID" sz="1800" dirty="0" smtClean="0">
                          <a:latin typeface="Cambria" pitchFamily="18" charset="0"/>
                        </a:rPr>
                        <a:t>K</a:t>
                      </a:r>
                      <a:r>
                        <a:rPr lang="en-US" sz="1800" dirty="0" err="1" smtClean="0">
                          <a:latin typeface="Cambria" pitchFamily="18" charset="0"/>
                        </a:rPr>
                        <a:t>epegawaian</a:t>
                      </a:r>
                      <a:r>
                        <a:rPr lang="en-US" sz="1800" dirty="0" smtClean="0">
                          <a:latin typeface="Cambria" pitchFamily="18" charset="0"/>
                        </a:rPr>
                        <a:t> (PPK=</a:t>
                      </a:r>
                      <a:r>
                        <a:rPr lang="en-US" sz="1800" dirty="0" err="1" smtClean="0">
                          <a:latin typeface="Cambria" pitchFamily="18" charset="0"/>
                        </a:rPr>
                        <a:t>Menteri</a:t>
                      </a:r>
                      <a:r>
                        <a:rPr lang="en-US" sz="1800" dirty="0" smtClean="0">
                          <a:latin typeface="Cambria" pitchFamily="18" charset="0"/>
                        </a:rPr>
                        <a:t>)</a:t>
                      </a:r>
                      <a:r>
                        <a:rPr lang="id-ID" sz="1800" dirty="0" smtClean="0">
                          <a:latin typeface="Cambria" pitchFamily="18" charset="0"/>
                        </a:rPr>
                        <a:t>.</a:t>
                      </a:r>
                      <a:endParaRPr lang="id-ID" sz="1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latin typeface="Cambria" pitchFamily="18" charset="0"/>
                        </a:rPr>
                        <a:t>6</a:t>
                      </a:r>
                      <a:endParaRPr lang="id-ID" sz="18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482972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latin typeface="Cambria" pitchFamily="18" charset="0"/>
                        </a:rPr>
                        <a:t>3</a:t>
                      </a:r>
                      <a:endParaRPr lang="id-ID" sz="1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Cambria" pitchFamily="18" charset="0"/>
                        </a:rPr>
                        <a:t>Apabila hasil yang ditemukan merupakan sesuatu yang baru dan bermanfaat bagi  Negara dengan penghargaan yang diberikan oleh Presiden</a:t>
                      </a:r>
                      <a:endParaRPr lang="id-ID" sz="1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latin typeface="Cambria" pitchFamily="18" charset="0"/>
                        </a:rPr>
                        <a:t>12</a:t>
                      </a:r>
                      <a:endParaRPr lang="id-ID" sz="1800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076663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ata 4"/>
          <p:cNvSpPr/>
          <p:nvPr/>
        </p:nvSpPr>
        <p:spPr>
          <a:xfrm>
            <a:off x="259080" y="1203960"/>
            <a:ext cx="9601200" cy="5562600"/>
          </a:xfrm>
          <a:prstGeom prst="flowChartInputOutp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219200" y="332656"/>
            <a:ext cx="8382000" cy="715962"/>
          </a:xfrm>
          <a:solidFill>
            <a:srgbClr val="92D05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eaLnBrk="1" hangingPunct="1"/>
            <a:r>
              <a:rPr lang="en-US" sz="2800" dirty="0" smtClean="0">
                <a:solidFill>
                  <a:srgbClr val="002060"/>
                </a:solidFill>
                <a:latin typeface="Berlin Sans FB Demi" pitchFamily="34" charset="0"/>
              </a:rPr>
              <a:t>PENILAIAN PERILAKU KERJA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8584" y="1340768"/>
            <a:ext cx="8465318" cy="5319712"/>
          </a:xfr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id-ID" sz="2000" dirty="0" smtClean="0">
                <a:latin typeface="Arial" pitchFamily="34" charset="0"/>
                <a:cs typeface="Arial" pitchFamily="34" charset="0"/>
              </a:rPr>
              <a:t>Nilai perilaku kerja PNS dinyatakan dengan angka dan keterangan sbb:</a:t>
            </a:r>
          </a:p>
          <a:p>
            <a:pPr marL="400050" lvl="1" indent="0" eaLnBrk="1" fontAlgn="auto" hangingPunct="1">
              <a:spcAft>
                <a:spcPts val="0"/>
              </a:spcAft>
              <a:buNone/>
              <a:defRPr/>
            </a:pPr>
            <a:r>
              <a:rPr lang="id-ID" sz="2000" b="1" dirty="0" smtClean="0">
                <a:latin typeface="Arial" pitchFamily="34" charset="0"/>
                <a:cs typeface="Arial" pitchFamily="34" charset="0"/>
              </a:rPr>
              <a:t>91 –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100 </a:t>
            </a:r>
            <a:r>
              <a:rPr lang="id-ID" sz="2000" b="1" dirty="0" smtClean="0">
                <a:latin typeface="Arial" pitchFamily="34" charset="0"/>
                <a:cs typeface="Arial" pitchFamily="34" charset="0"/>
              </a:rPr>
              <a:t>: Sangat baik</a:t>
            </a:r>
          </a:p>
          <a:p>
            <a:pPr marL="400050" lvl="1" indent="0" eaLnBrk="1" fontAlgn="auto" hangingPunct="1">
              <a:spcAft>
                <a:spcPts val="0"/>
              </a:spcAft>
              <a:buNone/>
              <a:defRPr/>
            </a:pPr>
            <a:r>
              <a:rPr lang="id-ID" sz="2000" b="1" dirty="0" smtClean="0">
                <a:latin typeface="Arial" pitchFamily="34" charset="0"/>
                <a:cs typeface="Arial" pitchFamily="34" charset="0"/>
              </a:rPr>
              <a:t>76 – 90 : Baik</a:t>
            </a:r>
          </a:p>
          <a:p>
            <a:pPr marL="400050" lvl="1" indent="0" eaLnBrk="1" fontAlgn="auto" hangingPunct="1">
              <a:spcAft>
                <a:spcPts val="0"/>
              </a:spcAft>
              <a:buNone/>
              <a:defRPr/>
            </a:pPr>
            <a:r>
              <a:rPr lang="id-ID" sz="2000" b="1" dirty="0" smtClean="0">
                <a:latin typeface="Arial" pitchFamily="34" charset="0"/>
                <a:cs typeface="Arial" pitchFamily="34" charset="0"/>
              </a:rPr>
              <a:t>61 – 75 : Cukup</a:t>
            </a:r>
          </a:p>
          <a:p>
            <a:pPr marL="400050" lvl="1" indent="0" eaLnBrk="1" fontAlgn="auto" hangingPunct="1">
              <a:spcAft>
                <a:spcPts val="0"/>
              </a:spcAft>
              <a:buNone/>
              <a:defRPr/>
            </a:pPr>
            <a:r>
              <a:rPr lang="id-ID" sz="2000" b="1" dirty="0" smtClean="0">
                <a:latin typeface="Arial" pitchFamily="34" charset="0"/>
                <a:cs typeface="Arial" pitchFamily="34" charset="0"/>
              </a:rPr>
              <a:t>51 – 60 : Kurang</a:t>
            </a:r>
          </a:p>
          <a:p>
            <a:pPr marL="400050" lvl="1" indent="0" eaLnBrk="1" fontAlgn="auto" hangingPunct="1">
              <a:spcAft>
                <a:spcPts val="0"/>
              </a:spcAft>
              <a:buNone/>
              <a:defRPr/>
            </a:pPr>
            <a:r>
              <a:rPr lang="id-ID" sz="2000" b="1" dirty="0" smtClean="0">
                <a:latin typeface="Arial" pitchFamily="34" charset="0"/>
                <a:cs typeface="Arial" pitchFamily="34" charset="0"/>
              </a:rPr>
              <a:t>50 – ke bawah : Buruk</a:t>
            </a:r>
          </a:p>
          <a:p>
            <a:pPr marL="400050" lvl="1" indent="0" eaLnBrk="1" fontAlgn="auto" hangingPunct="1">
              <a:spcAft>
                <a:spcPts val="0"/>
              </a:spcAft>
              <a:buNone/>
              <a:defRPr/>
            </a:pPr>
            <a:endParaRPr lang="id-ID" sz="20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Penilaian perilaku kerja meliputi aspek:</a:t>
            </a:r>
          </a:p>
          <a:p>
            <a:pPr marL="857250" lvl="1" indent="-45720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Orientasi pelayanan</a:t>
            </a:r>
          </a:p>
          <a:p>
            <a:pPr marL="857250" lvl="1" indent="-45720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Integritas</a:t>
            </a:r>
          </a:p>
          <a:p>
            <a:pPr marL="857250" lvl="1" indent="-45720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Komitmen</a:t>
            </a:r>
          </a:p>
          <a:p>
            <a:pPr marL="857250" lvl="1" indent="-45720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Disiplin</a:t>
            </a:r>
          </a:p>
          <a:p>
            <a:pPr marL="857250" lvl="1" indent="-45720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Kerja sama</a:t>
            </a:r>
          </a:p>
          <a:p>
            <a:pPr marL="857250" lvl="1" indent="-45720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Kepemimpinan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hanya</a:t>
            </a:r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jabatan</a:t>
            </a:r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struktural</a:t>
            </a:r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id-ID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xmlns="" val="30753903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74109-CB70-4A00-ABC9-A146FFE6684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34</a:t>
            </a:fld>
            <a:endParaRPr lang="en-US" smtClean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1155700" y="136526"/>
            <a:ext cx="7677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d-ID" sz="1400" b="1" dirty="0">
                <a:solidFill>
                  <a:prstClr val="black"/>
                </a:solidFill>
                <a:latin typeface="Rockwell Extra Bold" pitchFamily="18" charset="0"/>
                <a:cs typeface="Times New Roman" pitchFamily="18" charset="0"/>
              </a:rPr>
              <a:t>PENILAIAN  PRESTASI KERJA</a:t>
            </a:r>
            <a:endParaRPr lang="en-US" sz="1100" dirty="0">
              <a:solidFill>
                <a:prstClr val="black"/>
              </a:solidFill>
              <a:latin typeface="Rockwell Extra Bold" pitchFamily="18" charset="0"/>
            </a:endParaRPr>
          </a:p>
          <a:p>
            <a:pPr algn="ctr" eaLnBrk="0" hangingPunct="0"/>
            <a:r>
              <a:rPr lang="id-ID" sz="1400" b="1" dirty="0">
                <a:solidFill>
                  <a:prstClr val="black"/>
                </a:solidFill>
                <a:latin typeface="Rockwell Extra Bold" pitchFamily="18" charset="0"/>
                <a:cs typeface="Times New Roman" pitchFamily="18" charset="0"/>
              </a:rPr>
              <a:t>PEGAWAI  NEGERI  SIPIL</a:t>
            </a:r>
            <a:r>
              <a:rPr lang="en-US" sz="1400" b="1" dirty="0">
                <a:solidFill>
                  <a:prstClr val="black"/>
                </a:solidFill>
                <a:latin typeface="Rockwell Extra Bold" pitchFamily="18" charset="0"/>
                <a:cs typeface="Times New Roman" pitchFamily="18" charset="0"/>
              </a:rPr>
              <a:t> </a:t>
            </a:r>
            <a:endParaRPr lang="en-US" dirty="0">
              <a:solidFill>
                <a:prstClr val="black"/>
              </a:solidFill>
              <a:latin typeface="Rockwell Extra Bold" pitchFamily="18" charset="0"/>
            </a:endParaRPr>
          </a:p>
        </p:txBody>
      </p:sp>
      <p:graphicFrame>
        <p:nvGraphicFramePr>
          <p:cNvPr id="36966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9146207"/>
              </p:ext>
            </p:extLst>
          </p:nvPr>
        </p:nvGraphicFramePr>
        <p:xfrm>
          <a:off x="1155700" y="908720"/>
          <a:ext cx="8549828" cy="5720401"/>
        </p:xfrm>
        <a:graphic>
          <a:graphicData uri="http://schemas.openxmlformats.org/drawingml/2006/table">
            <a:tbl>
              <a:tblPr/>
              <a:tblGrid>
                <a:gridCol w="531964"/>
                <a:gridCol w="3745693"/>
                <a:gridCol w="4272171"/>
              </a:tblGrid>
              <a:tr h="4635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NAMA INSTANSI:</a:t>
                      </a:r>
                    </a:p>
                  </a:txBody>
                  <a:tcPr marL="99060" marR="9906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JANGKA WAKTU PENILAIAN</a:t>
                      </a:r>
                      <a:endParaRPr kumimoji="0" lang="id-ID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...JANUARI 2014 s.d. ... DESEMBER 2014</a:t>
                      </a:r>
                      <a:endParaRPr kumimoji="0" lang="id-ID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963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id-ID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YANG  DINILAI</a:t>
                      </a:r>
                      <a:endParaRPr kumimoji="0" lang="id-ID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3971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 N a m a</a:t>
                      </a:r>
                      <a:endParaRPr kumimoji="0" lang="id-ID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Ahmad Anis, SH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416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  N I P</a:t>
                      </a:r>
                      <a:endParaRPr kumimoji="0" lang="id-ID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19820308 200912 1 001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  Pangkat, golongan ruang</a:t>
                      </a:r>
                      <a:endParaRPr kumimoji="0" lang="id-ID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Penata Muda, III/a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925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d.  Jabatan / Pekerjaan</a:t>
                      </a:r>
                      <a:endParaRPr kumimoji="0" lang="id-ID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Pengolah Bahan Peraturan Perundang-undangan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e.  Unit Organisasi</a:t>
                      </a:r>
                      <a:endParaRPr kumimoji="0" lang="id-ID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Direktorat Peraturan Perundang-undangan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305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id-ID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PEJABAT  PENILAI</a:t>
                      </a:r>
                      <a:endParaRPr kumimoji="0" lang="id-ID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31775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 N a m a</a:t>
                      </a:r>
                      <a:endParaRPr kumimoji="0" lang="id-ID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Haryono Dwianto, SH, MH</a:t>
                      </a:r>
                      <a:endParaRPr kumimoji="0" lang="id-ID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  N I P</a:t>
                      </a:r>
                      <a:endParaRPr kumimoji="0" lang="id-ID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19650405 198804 1 099</a:t>
                      </a:r>
                      <a:endParaRPr kumimoji="0" lang="id-ID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  Pangkat, golongan ruang</a:t>
                      </a:r>
                      <a:endParaRPr kumimoji="0" lang="id-ID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Pembina Tk.I/ IV/b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d.  Jabatan / Pekerjaan</a:t>
                      </a:r>
                      <a:endParaRPr kumimoji="0" lang="id-ID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Kasubdit Perancangan Peraturan Perundang-undangan I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925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e.  Unit Organisasi</a:t>
                      </a:r>
                      <a:endParaRPr kumimoji="0" lang="id-ID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Direktorat Peraturan Perundang-undangan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210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id-ID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ATASAN PEJABAT  PENILAI</a:t>
                      </a:r>
                      <a:endParaRPr kumimoji="0" lang="id-ID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82575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 N a m a</a:t>
                      </a:r>
                      <a:endParaRPr kumimoji="0" lang="id-ID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 noProof="0" dirty="0" smtClean="0">
                          <a:solidFill>
                            <a:srgbClr val="002060"/>
                          </a:solidFill>
                        </a:rPr>
                        <a:t>Syaiful Bagus,</a:t>
                      </a:r>
                      <a:r>
                        <a:rPr lang="id-ID" sz="1200" baseline="0" noProof="0" dirty="0" smtClean="0">
                          <a:solidFill>
                            <a:srgbClr val="002060"/>
                          </a:solidFill>
                        </a:rPr>
                        <a:t> SH, MH</a:t>
                      </a:r>
                      <a:endParaRPr lang="id-ID" sz="12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925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  N I P</a:t>
                      </a:r>
                      <a:endParaRPr kumimoji="0" lang="id-ID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 noProof="0" dirty="0" smtClean="0">
                          <a:solidFill>
                            <a:srgbClr val="002060"/>
                          </a:solidFill>
                        </a:rPr>
                        <a:t>19600212 198502 1 009</a:t>
                      </a:r>
                      <a:endParaRPr lang="id-ID" sz="12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  Pangkat, golongan ruang</a:t>
                      </a:r>
                      <a:endParaRPr kumimoji="0" lang="id-ID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 noProof="0" dirty="0" smtClean="0">
                          <a:solidFill>
                            <a:srgbClr val="002060"/>
                          </a:solidFill>
                        </a:rPr>
                        <a:t>Pembina Utama Muda,</a:t>
                      </a:r>
                      <a:r>
                        <a:rPr lang="id-ID" sz="1200" baseline="0" noProof="0" dirty="0" smtClean="0">
                          <a:solidFill>
                            <a:srgbClr val="002060"/>
                          </a:solidFill>
                        </a:rPr>
                        <a:t> IV/c</a:t>
                      </a:r>
                      <a:endParaRPr lang="id-ID" sz="12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925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d.  Jabatan / Pekerjaan</a:t>
                      </a:r>
                      <a:endParaRPr kumimoji="0" lang="id-ID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 noProof="0" dirty="0" smtClean="0">
                          <a:solidFill>
                            <a:srgbClr val="002060"/>
                          </a:solidFill>
                        </a:rPr>
                        <a:t>Direktur Peraturan Perundang-undangan</a:t>
                      </a:r>
                      <a:endParaRPr lang="id-ID" sz="12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e.  Unit Organisasi</a:t>
                      </a:r>
                      <a:endParaRPr kumimoji="0" lang="id-ID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 noProof="0" dirty="0" smtClean="0">
                          <a:solidFill>
                            <a:srgbClr val="002060"/>
                          </a:solidFill>
                        </a:rPr>
                        <a:t>Direktorat Peraturan Perundang-undangan</a:t>
                      </a:r>
                      <a:endParaRPr lang="id-ID" sz="12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6388" name="Rectangle 70"/>
          <p:cNvSpPr>
            <a:spLocks noChangeArrowheads="1"/>
          </p:cNvSpPr>
          <p:nvPr/>
        </p:nvSpPr>
        <p:spPr bwMode="auto">
          <a:xfrm>
            <a:off x="0" y="83084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2684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414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8501948"/>
              </p:ext>
            </p:extLst>
          </p:nvPr>
        </p:nvGraphicFramePr>
        <p:xfrm>
          <a:off x="128463" y="188640"/>
          <a:ext cx="9533849" cy="6436387"/>
        </p:xfrm>
        <a:graphic>
          <a:graphicData uri="http://schemas.openxmlformats.org/drawingml/2006/table">
            <a:tbl>
              <a:tblPr/>
              <a:tblGrid>
                <a:gridCol w="715082"/>
                <a:gridCol w="2463427"/>
                <a:gridCol w="3114871"/>
                <a:gridCol w="1006471"/>
                <a:gridCol w="1073458"/>
                <a:gridCol w="1160540"/>
              </a:tblGrid>
              <a:tr h="370473">
                <a:tc row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UNSUR YANG DINILAI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JUMLAH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047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a. Sasaran Kerja Pegawai / Nilai Prestasi Akademik  (contoh)                                                 </a:t>
                      </a: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86   x   </a:t>
                      </a: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60%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51</a:t>
                      </a: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047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b. Perilaku Kerja (contoh)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 Orientasi Pelayanan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86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Baik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047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 Integritas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88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Baik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047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 Komitmen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87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Baik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047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4. Disiplin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85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Baik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047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5. Kerjasama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86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Baik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047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6. Kepemimpinan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047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Jumlah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432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047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Nilai rata-rata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86.,40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Baik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047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Nilai Perilaku Kerja      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                 </a:t>
                      </a: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86,40  x </a:t>
                      </a: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</a:t>
                      </a:r>
                      <a:endParaRPr kumimoji="0" lang="id-ID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34,56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542434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Nilai  Prestasi  Kerja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86,16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(Baik)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181875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5. KEBERATAN DARI PNS YANG DINILAI (APABILA ADA)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                                                                                                Tanggal, ………………………..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93299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9512300" cy="6477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id-ID" sz="2000" b="1" dirty="0" smtClean="0">
                <a:solidFill>
                  <a:srgbClr val="FFFF00"/>
                </a:solidFill>
              </a:rPr>
              <a:t>BUKU CATATAN PENILAIAN PERILAKU KERJA PNS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id-ID" sz="2000" b="1" dirty="0" smtClean="0">
              <a:solidFill>
                <a:srgbClr val="FFFF00"/>
              </a:solidFill>
            </a:endParaRPr>
          </a:p>
          <a:p>
            <a:pPr algn="just" eaLnBrk="1" hangingPunct="1">
              <a:buFont typeface="Arial" charset="0"/>
              <a:buNone/>
              <a:defRPr/>
            </a:pPr>
            <a:r>
              <a:rPr lang="id-ID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Nama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d-ID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Ali Muktar Raja, S.Sos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id-ID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NIP     : 19750713 200001 1 099</a:t>
            </a:r>
          </a:p>
        </p:txBody>
      </p:sp>
      <p:graphicFrame>
        <p:nvGraphicFramePr>
          <p:cNvPr id="67616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8819994"/>
              </p:ext>
            </p:extLst>
          </p:nvPr>
        </p:nvGraphicFramePr>
        <p:xfrm>
          <a:off x="304801" y="1782764"/>
          <a:ext cx="9353549" cy="4785360"/>
        </p:xfrm>
        <a:graphic>
          <a:graphicData uri="http://schemas.openxmlformats.org/drawingml/2006/table">
            <a:tbl>
              <a:tblPr/>
              <a:tblGrid>
                <a:gridCol w="548701"/>
                <a:gridCol w="1912759"/>
                <a:gridCol w="3610142"/>
                <a:gridCol w="3281947"/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Tanggal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Uraian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Nama/NIP dan Paraf Pejabat Penilai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81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Januari 2013 s.d.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 Juni 2013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Penilaian SKP sampai dengan akhir Juni 2013 = 89,04,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sedangkan penilaian perilaku kerjanya adalah sebagai berikut: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Orientasi Pelayanan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= 85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(Baik)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Integritas                    = 80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(Baik)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Komitmen                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= 84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(Baik)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Disiplin                     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= 85 (Baik)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Kerja sama                 = 87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(Baik)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Kepemimpinan     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= 88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(Baik)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Jumlah                    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= 509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Nilai Rata-rata        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=  84,83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              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Baik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Kepala Subdirektorat Mutasi 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Drs. Indra Hidayat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NIP. 19610412 198301 1 099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344599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 txBox="1">
            <a:spLocks/>
          </p:cNvSpPr>
          <p:nvPr/>
        </p:nvSpPr>
        <p:spPr>
          <a:xfrm>
            <a:off x="6136694" y="5616403"/>
            <a:ext cx="2049106" cy="323986"/>
          </a:xfrm>
          <a:prstGeom prst="rect">
            <a:avLst/>
          </a:prstGeom>
        </p:spPr>
        <p:txBody>
          <a:bodyPr vert="horz" lIns="0" tIns="0" rIns="0" bIns="0" numCol="1" spcCol="495216" rtlCol="0">
            <a:noAutofit/>
          </a:bodyPr>
          <a:lstStyle>
            <a:lvl1pPr marL="390052" indent="0" algn="l" defTabSz="1391900" rtl="0" eaLnBrk="1" latinLnBrk="0" hangingPunct="1">
              <a:lnSpc>
                <a:spcPct val="100000"/>
              </a:lnSpc>
              <a:spcBef>
                <a:spcPts val="3000"/>
              </a:spcBef>
              <a:spcAft>
                <a:spcPts val="343"/>
              </a:spcAft>
              <a:buFont typeface="Arial" panose="020B0604020202020204" pitchFamily="34" charset="0"/>
              <a:buNone/>
              <a:tabLst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2839" indent="-362839" algn="l" defTabSz="1391900" rtl="0" eaLnBrk="1" latinLnBrk="0" hangingPunct="1">
              <a:lnSpc>
                <a:spcPct val="100000"/>
              </a:lnSpc>
              <a:spcBef>
                <a:spcPts val="3000"/>
              </a:spcBef>
              <a:spcAft>
                <a:spcPts val="343"/>
              </a:spcAft>
              <a:buClr>
                <a:schemeClr val="accent1"/>
              </a:buClr>
              <a:buFont typeface="Arial" charset="0"/>
              <a:buChar char="•"/>
              <a:tabLst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6826" indent="-208632" algn="l" defTabSz="1391900" rtl="0" eaLnBrk="1" latinLnBrk="0" hangingPunct="1">
              <a:lnSpc>
                <a:spcPct val="100000"/>
              </a:lnSpc>
              <a:spcBef>
                <a:spcPts val="3000"/>
              </a:spcBef>
              <a:spcAft>
                <a:spcPts val="343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447675" algn="l" defTabSz="1391900" rtl="0" eaLnBrk="1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Font typeface=".AppleSystemUIFont" charset="-120"/>
              <a:buChar char="–"/>
              <a:tabLst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-447675" algn="l" defTabSz="1391900" rtl="0" eaLnBrk="1" latinLnBrk="0" hangingPunct="1">
              <a:lnSpc>
                <a:spcPct val="100000"/>
              </a:lnSpc>
              <a:spcBef>
                <a:spcPts val="3000"/>
              </a:spcBef>
              <a:buFont typeface="+mj-lt"/>
              <a:buAutoNum type="arabicPeriod"/>
              <a:tabLst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2772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67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1962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1557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55ADFE-2421-4537-A22B-B644AB4AD70E}" type="slidenum">
              <a:rPr lang="en-AU" smtClean="0">
                <a:solidFill>
                  <a:prstClr val="white"/>
                </a:solidFill>
              </a:rPr>
              <a:pPr/>
              <a:t>37</a:t>
            </a:fld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838200"/>
            <a:ext cx="8077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200" dirty="0" err="1" smtClean="0">
                <a:latin typeface="Calibri" pitchFamily="34" charset="0"/>
              </a:rPr>
              <a:t>Tiga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tugas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utama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Pejabat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Penilai</a:t>
            </a:r>
            <a:endParaRPr lang="en-US" sz="2200" dirty="0" smtClean="0">
              <a:latin typeface="Calibri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2200" dirty="0" err="1" smtClean="0">
                <a:latin typeface="Calibri" pitchFamily="34" charset="0"/>
              </a:rPr>
              <a:t>Mengesahkan</a:t>
            </a:r>
            <a:r>
              <a:rPr lang="en-US" sz="2200" dirty="0" smtClean="0">
                <a:latin typeface="Calibri" pitchFamily="34" charset="0"/>
              </a:rPr>
              <a:t> SKP (</a:t>
            </a:r>
            <a:r>
              <a:rPr lang="en-US" sz="2200" dirty="0" err="1" smtClean="0">
                <a:latin typeface="Calibri" pitchFamily="34" charset="0"/>
              </a:rPr>
              <a:t>kontrak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kerja</a:t>
            </a:r>
            <a:r>
              <a:rPr lang="en-US" sz="2200" dirty="0" smtClean="0">
                <a:latin typeface="Calibri" pitchFamily="34" charset="0"/>
              </a:rPr>
              <a:t>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200" dirty="0" err="1" smtClean="0">
                <a:latin typeface="Calibri" pitchFamily="34" charset="0"/>
              </a:rPr>
              <a:t>Menilai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kualitas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hasil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pekerjaan</a:t>
            </a:r>
            <a:endParaRPr lang="en-US" sz="2200" dirty="0" smtClean="0">
              <a:latin typeface="Calibri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2200" dirty="0" err="1" smtClean="0">
                <a:latin typeface="Calibri" pitchFamily="34" charset="0"/>
              </a:rPr>
              <a:t>Menilai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perilaku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kerja</a:t>
            </a:r>
            <a:endParaRPr lang="en-US" sz="2200" dirty="0" smtClean="0">
              <a:latin typeface="Calibri" pitchFamily="34" charset="0"/>
            </a:endParaRP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200" dirty="0" err="1" smtClean="0">
                <a:latin typeface="Calibri" pitchFamily="34" charset="0"/>
              </a:rPr>
              <a:t>Penilaian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bagi</a:t>
            </a:r>
            <a:r>
              <a:rPr lang="en-US" sz="2200" dirty="0" smtClean="0">
                <a:latin typeface="Calibri" pitchFamily="34" charset="0"/>
              </a:rPr>
              <a:t> PNS </a:t>
            </a:r>
            <a:r>
              <a:rPr lang="en-US" sz="2200" dirty="0" err="1" smtClean="0">
                <a:latin typeface="Calibri" pitchFamily="34" charset="0"/>
              </a:rPr>
              <a:t>Tugas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Belajar</a:t>
            </a:r>
            <a:endParaRPr lang="en-US" sz="2200" dirty="0" smtClean="0">
              <a:latin typeface="Calibri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2200" dirty="0" err="1" smtClean="0">
                <a:latin typeface="Calibri" pitchFamily="34" charset="0"/>
              </a:rPr>
              <a:t>Tidak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menyusun</a:t>
            </a:r>
            <a:r>
              <a:rPr lang="en-US" sz="2200" dirty="0" smtClean="0">
                <a:latin typeface="Calibri" pitchFamily="34" charset="0"/>
              </a:rPr>
              <a:t> SKP (</a:t>
            </a:r>
            <a:r>
              <a:rPr lang="en-US" sz="2200" dirty="0" err="1" smtClean="0">
                <a:latin typeface="Calibri" pitchFamily="34" charset="0"/>
              </a:rPr>
              <a:t>nilai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diambil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dari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konversi</a:t>
            </a:r>
            <a:r>
              <a:rPr lang="en-US" sz="2200" dirty="0" smtClean="0">
                <a:latin typeface="Calibri" pitchFamily="34" charset="0"/>
              </a:rPr>
              <a:t> IPK)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200" dirty="0" err="1" smtClean="0">
                <a:latin typeface="Calibri" pitchFamily="34" charset="0"/>
              </a:rPr>
              <a:t>Penghitungan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nilai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seperti</a:t>
            </a:r>
            <a:r>
              <a:rPr lang="en-US" sz="2200" dirty="0" smtClean="0">
                <a:latin typeface="Calibri" pitchFamily="34" charset="0"/>
              </a:rPr>
              <a:t> PNS yang </a:t>
            </a:r>
            <a:r>
              <a:rPr lang="en-US" sz="2200" dirty="0" err="1" smtClean="0">
                <a:latin typeface="Calibri" pitchFamily="34" charset="0"/>
              </a:rPr>
              <a:t>mutasi</a:t>
            </a:r>
            <a:endParaRPr lang="en-US" sz="2200" dirty="0" smtClean="0">
              <a:latin typeface="Calibri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2200" dirty="0" smtClean="0">
                <a:latin typeface="Calibri" pitchFamily="34" charset="0"/>
              </a:rPr>
              <a:t>TB S-3 </a:t>
            </a:r>
            <a:r>
              <a:rPr lang="en-US" sz="2200" dirty="0" err="1" smtClean="0">
                <a:latin typeface="Calibri" pitchFamily="34" charset="0"/>
              </a:rPr>
              <a:t>atau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tahun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terakhir</a:t>
            </a:r>
            <a:r>
              <a:rPr lang="en-US" sz="2200" dirty="0" smtClean="0">
                <a:latin typeface="Calibri" pitchFamily="34" charset="0"/>
              </a:rPr>
              <a:t> yang </a:t>
            </a:r>
            <a:r>
              <a:rPr lang="en-US" sz="2200" dirty="0" err="1" smtClean="0">
                <a:latin typeface="Calibri" pitchFamily="34" charset="0"/>
              </a:rPr>
              <a:t>tidak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ada</a:t>
            </a:r>
            <a:r>
              <a:rPr lang="en-US" sz="2200" dirty="0" smtClean="0">
                <a:latin typeface="Calibri" pitchFamily="34" charset="0"/>
              </a:rPr>
              <a:t> IPK, </a:t>
            </a:r>
            <a:r>
              <a:rPr lang="en-US" sz="2200" dirty="0" err="1" smtClean="0">
                <a:latin typeface="Calibri" pitchFamily="34" charset="0"/>
              </a:rPr>
              <a:t>nilai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prestasi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hanya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dari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perilaku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kerja</a:t>
            </a:r>
            <a:r>
              <a:rPr lang="en-US" sz="2200" dirty="0" smtClean="0">
                <a:latin typeface="Calibri" pitchFamily="34" charset="0"/>
              </a:rPr>
              <a:t> (</a:t>
            </a:r>
            <a:r>
              <a:rPr lang="en-US" sz="2200" dirty="0" err="1" smtClean="0">
                <a:latin typeface="Calibri" pitchFamily="34" charset="0"/>
              </a:rPr>
              <a:t>anak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lampiran</a:t>
            </a:r>
            <a:r>
              <a:rPr lang="en-US" sz="2200" dirty="0" smtClean="0">
                <a:latin typeface="Calibri" pitchFamily="34" charset="0"/>
              </a:rPr>
              <a:t> 1-h)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200" dirty="0" err="1" smtClean="0">
                <a:latin typeface="Calibri" pitchFamily="34" charset="0"/>
              </a:rPr>
              <a:t>Dilakukan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oleh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instansi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induk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bahan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dari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perguruan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tinggi</a:t>
            </a:r>
            <a:endParaRPr lang="en-US" sz="2200" dirty="0" smtClean="0">
              <a:latin typeface="Calibri" pitchFamily="34" charset="0"/>
            </a:endParaRP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200" dirty="0" err="1" smtClean="0">
                <a:latin typeface="Calibri" pitchFamily="34" charset="0"/>
              </a:rPr>
              <a:t>Penilaian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bagi</a:t>
            </a:r>
            <a:r>
              <a:rPr lang="en-US" sz="2200" dirty="0" smtClean="0">
                <a:latin typeface="Calibri" pitchFamily="34" charset="0"/>
              </a:rPr>
              <a:t> PNS yang </a:t>
            </a:r>
            <a:r>
              <a:rPr lang="en-US" sz="2200" dirty="0" err="1" smtClean="0">
                <a:latin typeface="Calibri" pitchFamily="34" charset="0"/>
              </a:rPr>
              <a:t>dibebaskan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dr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jabatan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organik</a:t>
            </a:r>
            <a:endParaRPr lang="en-US" sz="2200" dirty="0" smtClean="0">
              <a:latin typeface="Calibri" pitchFamily="34" charset="0"/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200" dirty="0" smtClean="0">
                <a:latin typeface="Calibri" pitchFamily="34" charset="0"/>
              </a:rPr>
              <a:t>PNS </a:t>
            </a:r>
            <a:r>
              <a:rPr lang="en-US" sz="2200" dirty="0" err="1" smtClean="0">
                <a:latin typeface="Calibri" pitchFamily="34" charset="0"/>
              </a:rPr>
              <a:t>menjadi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Kepala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Desa</a:t>
            </a:r>
            <a:r>
              <a:rPr lang="en-US" sz="2200" dirty="0" smtClean="0">
                <a:latin typeface="Calibri" pitchFamily="34" charset="0"/>
              </a:rPr>
              <a:t>, </a:t>
            </a:r>
            <a:r>
              <a:rPr lang="en-US" sz="2200" dirty="0" err="1" smtClean="0">
                <a:latin typeface="Calibri" pitchFamily="34" charset="0"/>
              </a:rPr>
              <a:t>diperbantukan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di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lembaga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swasta</a:t>
            </a:r>
            <a:r>
              <a:rPr lang="en-US" sz="2200" dirty="0" smtClean="0">
                <a:latin typeface="Calibri" pitchFamily="34" charset="0"/>
              </a:rPr>
              <a:t>/</a:t>
            </a:r>
            <a:r>
              <a:rPr lang="en-US" sz="2200" dirty="0" err="1" smtClean="0">
                <a:latin typeface="Calibri" pitchFamily="34" charset="0"/>
              </a:rPr>
              <a:t>internasional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hanya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dinilai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perilaku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kerjanya</a:t>
            </a:r>
            <a:endParaRPr lang="en-US" sz="2200" dirty="0" smtClean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" y="0"/>
            <a:ext cx="99060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 smtClean="0">
                <a:latin typeface="Calibri" pitchFamily="34" charset="0"/>
              </a:rPr>
              <a:t>     	KETENTUAN LAIN-LAIN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="" xmlns:p14="http://schemas.microsoft.com/office/powerpoint/2010/main" val="19030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8357" y="2667000"/>
            <a:ext cx="63471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MONITORING DAN EVALUASI </a:t>
            </a:r>
          </a:p>
          <a:p>
            <a:pPr algn="ctr"/>
            <a:r>
              <a:rPr lang="id-ID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SASARAN KINERJA PEGAWAI</a:t>
            </a:r>
            <a:endParaRPr lang="id-ID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1097280" y="4076700"/>
            <a:ext cx="8808720" cy="2781300"/>
            <a:chOff x="0" y="4076700"/>
            <a:chExt cx="9144000" cy="2781300"/>
          </a:xfrm>
          <a:gradFill>
            <a:gsLst>
              <a:gs pos="0">
                <a:schemeClr val="accent2">
                  <a:lumMod val="75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076700"/>
              <a:ext cx="9144000" cy="27813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7810500" y="6108700"/>
            <a:ext cx="1181100" cy="635000"/>
          </p:xfrm>
          <a:graphic>
            <a:graphicData uri="http://schemas.openxmlformats.org/presentationml/2006/ole">
              <p:oleObj spid="_x0000_s251906" name="CorelDRAW" r:id="rId4" imgW="6742080" imgH="2937240" progId="CorelDraw.Graphic.11">
                <p:embed/>
              </p:oleObj>
            </a:graphicData>
          </a:graphic>
        </p:graphicFrame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1143000" y="4724400"/>
            <a:ext cx="8763000" cy="2133600"/>
            <a:chOff x="0" y="4076700"/>
            <a:chExt cx="9144000" cy="2781300"/>
          </a:xfrm>
          <a:gradFill>
            <a:gsLst>
              <a:gs pos="0">
                <a:schemeClr val="accent2">
                  <a:lumMod val="75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076700"/>
              <a:ext cx="9144000" cy="27813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7810500" y="6108700"/>
            <a:ext cx="1181100" cy="635000"/>
          </p:xfrm>
          <a:graphic>
            <a:graphicData uri="http://schemas.openxmlformats.org/presentationml/2006/ole">
              <p:oleObj spid="_x0000_s304130" name="CorelDRAW" r:id="rId4" imgW="6742080" imgH="2937240" progId="CorelDraw.Graphic.11">
                <p:embed/>
              </p:oleObj>
            </a:graphicData>
          </a:graphic>
        </p:graphicFrame>
      </p:grp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38200" y="1096863"/>
            <a:ext cx="828929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457200" indent="-457200" defTabSz="0">
              <a:buFont typeface="Arial" panose="020B0604020202020204" pitchFamily="34" charset="0"/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defTabSz="0">
              <a:buFont typeface="Arial" panose="020B0604020202020204" pitchFamily="34" charset="0"/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0">
              <a:buFont typeface="Arial" panose="020B0604020202020204" pitchFamily="34" charset="0"/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0">
              <a:buFont typeface="Arial" panose="020B0604020202020204" pitchFamily="34" charset="0"/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0">
              <a:buFont typeface="Arial" panose="020B0604020202020204" pitchFamily="34" charset="0"/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ts val="1200"/>
              </a:spcBef>
            </a:pPr>
            <a:endParaRPr lang="id-ID" altLang="en-US" sz="2000" b="1" dirty="0"/>
          </a:p>
          <a:p>
            <a:pPr lvl="1" algn="just" eaLnBrk="1" hangingPunct="1">
              <a:spcBef>
                <a:spcPts val="1200"/>
              </a:spcBef>
              <a:buFont typeface="Times New Roman" panose="02020603050405020304" pitchFamily="18" charset="0"/>
              <a:buAutoNum type="alphaLcPeriod"/>
            </a:pPr>
            <a:r>
              <a:rPr lang="id-ID" altLang="en-US" b="1" i="1" dirty="0"/>
              <a:t>Hallo effect</a:t>
            </a:r>
            <a:r>
              <a:rPr lang="id-ID" altLang="en-US" b="1" dirty="0"/>
              <a:t> yaitu pendapat pribadi penilai tentang </a:t>
            </a:r>
            <a:r>
              <a:rPr lang="id-ID" altLang="en-US" b="1" dirty="0" smtClean="0"/>
              <a:t>pegawainya </a:t>
            </a:r>
            <a:r>
              <a:rPr lang="id-ID" altLang="en-US" b="1" dirty="0"/>
              <a:t>yang akan berpengaruh dalam pengukuran prestasi kerja.</a:t>
            </a:r>
          </a:p>
          <a:p>
            <a:pPr lvl="1" algn="just" eaLnBrk="1" hangingPunct="1">
              <a:spcBef>
                <a:spcPts val="1200"/>
              </a:spcBef>
              <a:buFont typeface="Times New Roman" panose="02020603050405020304" pitchFamily="18" charset="0"/>
              <a:buAutoNum type="alphaLcPeriod"/>
            </a:pPr>
            <a:r>
              <a:rPr lang="id-ID" altLang="en-US" b="1" i="1" dirty="0"/>
              <a:t>Central tendency</a:t>
            </a:r>
            <a:r>
              <a:rPr lang="id-ID" altLang="en-US" b="1" dirty="0"/>
              <a:t> yaitu penilaian prestasi kerja cenderung dibuat rata-rata dan penilai menghindari penilaian yang bersifat ekstrim;</a:t>
            </a:r>
          </a:p>
          <a:p>
            <a:pPr lvl="1" algn="just" eaLnBrk="1" hangingPunct="1">
              <a:spcBef>
                <a:spcPts val="1200"/>
              </a:spcBef>
              <a:buFont typeface="Times New Roman" panose="02020603050405020304" pitchFamily="18" charset="0"/>
              <a:buAutoNum type="alphaLcPeriod"/>
            </a:pPr>
            <a:r>
              <a:rPr lang="id-ID" altLang="en-US" b="1" i="1" dirty="0"/>
              <a:t>Leniency bias,</a:t>
            </a:r>
            <a:r>
              <a:rPr lang="id-ID" altLang="en-US" b="1" dirty="0"/>
              <a:t> yaitu kecenderungan penilaian untuk meberikan nilai yang murah dalam evaluasi pelaksanaan kerja para </a:t>
            </a:r>
            <a:r>
              <a:rPr lang="id-ID" altLang="en-US" b="1" dirty="0" smtClean="0"/>
              <a:t>pegawainya</a:t>
            </a:r>
            <a:r>
              <a:rPr lang="id-ID" altLang="en-US" b="1" dirty="0"/>
              <a:t>;</a:t>
            </a:r>
          </a:p>
          <a:p>
            <a:pPr lvl="1" algn="just" eaLnBrk="1" hangingPunct="1">
              <a:spcBef>
                <a:spcPts val="1200"/>
              </a:spcBef>
              <a:buFont typeface="Times New Roman" panose="02020603050405020304" pitchFamily="18" charset="0"/>
              <a:buAutoNum type="alphaLcPeriod"/>
            </a:pPr>
            <a:r>
              <a:rPr lang="id-ID" altLang="en-US" b="1" i="1" dirty="0"/>
              <a:t>Strickness bias</a:t>
            </a:r>
            <a:r>
              <a:rPr lang="id-ID" altLang="en-US" b="1" dirty="0"/>
              <a:t>, yaitu kecenderungan penilai terlalu ketat dan keras serta mahal dalam evaluasi pelaksanaan kerja para </a:t>
            </a:r>
            <a:r>
              <a:rPr lang="id-ID" altLang="en-US" b="1" dirty="0" smtClean="0"/>
              <a:t>pegawainya</a:t>
            </a:r>
            <a:endParaRPr lang="id-ID" altLang="en-US" b="1" dirty="0"/>
          </a:p>
          <a:p>
            <a:pPr lvl="1" algn="just" eaLnBrk="1" hangingPunct="1">
              <a:spcBef>
                <a:spcPts val="1200"/>
              </a:spcBef>
              <a:buFont typeface="Times New Roman" panose="02020603050405020304" pitchFamily="18" charset="0"/>
              <a:buAutoNum type="alphaLcPeriod"/>
            </a:pPr>
            <a:r>
              <a:rPr lang="id-ID" altLang="en-US" b="1" i="1" dirty="0"/>
              <a:t>Recency effect</a:t>
            </a:r>
            <a:r>
              <a:rPr lang="id-ID" altLang="en-US" b="1" dirty="0"/>
              <a:t> (kesan terakhir) yaitu kegiatan terakhir dari </a:t>
            </a:r>
            <a:r>
              <a:rPr lang="id-ID" altLang="en-US" b="1" dirty="0" smtClean="0"/>
              <a:t>pegawai </a:t>
            </a:r>
            <a:r>
              <a:rPr lang="id-ID" altLang="en-US" b="1" dirty="0"/>
              <a:t>yang terkesan baik atau buruk, cenderung dijadikan dasar penilaian prestasi kerja oleh atasannya.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4300" y="252350"/>
            <a:ext cx="8763000" cy="1037124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sz="4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BIAS DALAM PENGUKURAN KINERJA</a:t>
            </a:r>
            <a:endParaRPr lang="en-US" sz="400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://www.master-cyber.com/wp-content/uploads/2013/05/19.jpg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19" name="Picture 3" descr="G:\PRIBADI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631281" y="188914"/>
            <a:ext cx="4643438" cy="454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2400" b="1" dirty="0">
                <a:latin typeface="Calibri" pitchFamily="34" charset="0"/>
              </a:rPr>
              <a:t>Latar Belakang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301082" y="928671"/>
            <a:ext cx="5382948" cy="72072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Undang-Undang Nomor 5 Tahun 2014 Tentang Aparatur Sipil Negara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687092" y="1928802"/>
            <a:ext cx="6733032" cy="200026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buFont typeface="Wingdings" pitchFamily="2" charset="2"/>
              <a:buChar char="§"/>
              <a:tabLst>
                <a:tab pos="171450" algn="l"/>
              </a:tabLst>
              <a:defRPr/>
            </a:pPr>
            <a:r>
              <a:rPr lang="en-US" sz="1600" b="1" dirty="0">
                <a:latin typeface="Calibri" pitchFamily="34" charset="0"/>
              </a:rPr>
              <a:t> 	</a:t>
            </a:r>
            <a:r>
              <a:rPr lang="id-ID" sz="1600" b="1" dirty="0">
                <a:latin typeface="Calibri" pitchFamily="34" charset="0"/>
              </a:rPr>
              <a:t>Peraturan Pemerintah Nomor 46 Tahun 2011 Tentang Penilaian </a:t>
            </a:r>
            <a:r>
              <a:rPr lang="en-US" sz="1600" b="1" dirty="0">
                <a:latin typeface="Calibri" pitchFamily="34" charset="0"/>
              </a:rPr>
              <a:t>	</a:t>
            </a:r>
            <a:r>
              <a:rPr lang="id-ID" sz="1600" b="1" dirty="0">
                <a:latin typeface="Calibri" pitchFamily="34" charset="0"/>
              </a:rPr>
              <a:t>Prestasi Kerja PNS</a:t>
            </a:r>
            <a:endParaRPr lang="en-US" sz="1600" b="1" dirty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§"/>
              <a:tabLst>
                <a:tab pos="171450" algn="l"/>
              </a:tabLst>
              <a:defRPr/>
            </a:pPr>
            <a:r>
              <a:rPr lang="en-US" sz="1600" b="1" dirty="0">
                <a:latin typeface="Calibri" pitchFamily="34" charset="0"/>
              </a:rPr>
              <a:t> 	</a:t>
            </a:r>
            <a:r>
              <a:rPr lang="en-US" sz="1600" b="1" dirty="0" err="1">
                <a:latin typeface="Calibri" pitchFamily="34" charset="0"/>
              </a:rPr>
              <a:t>Peraturan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err="1">
                <a:latin typeface="Calibri" pitchFamily="34" charset="0"/>
              </a:rPr>
              <a:t>Kepala</a:t>
            </a:r>
            <a:r>
              <a:rPr lang="en-US" sz="1600" b="1" dirty="0">
                <a:latin typeface="Calibri" pitchFamily="34" charset="0"/>
              </a:rPr>
              <a:t> BKN </a:t>
            </a:r>
            <a:r>
              <a:rPr lang="en-US" sz="1600" b="1" dirty="0" err="1">
                <a:latin typeface="Calibri" pitchFamily="34" charset="0"/>
              </a:rPr>
              <a:t>Nomor</a:t>
            </a:r>
            <a:r>
              <a:rPr lang="en-US" sz="1600" b="1" dirty="0">
                <a:latin typeface="Calibri" pitchFamily="34" charset="0"/>
              </a:rPr>
              <a:t> 1 </a:t>
            </a:r>
            <a:r>
              <a:rPr lang="en-US" sz="1600" b="1" dirty="0" err="1">
                <a:latin typeface="Calibri" pitchFamily="34" charset="0"/>
              </a:rPr>
              <a:t>Tahun</a:t>
            </a:r>
            <a:r>
              <a:rPr lang="en-US" sz="1600" b="1" dirty="0">
                <a:latin typeface="Calibri" pitchFamily="34" charset="0"/>
              </a:rPr>
              <a:t> 2013 </a:t>
            </a:r>
            <a:r>
              <a:rPr lang="en-US" sz="1600" b="1" dirty="0" err="1">
                <a:latin typeface="Calibri" pitchFamily="34" charset="0"/>
              </a:rPr>
              <a:t>Tentang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err="1">
                <a:latin typeface="Calibri" pitchFamily="34" charset="0"/>
              </a:rPr>
              <a:t>Petunjuk</a:t>
            </a:r>
            <a:r>
              <a:rPr lang="en-US" sz="1600" b="1" dirty="0">
                <a:latin typeface="Calibri" pitchFamily="34" charset="0"/>
              </a:rPr>
              <a:t> 	</a:t>
            </a:r>
            <a:r>
              <a:rPr lang="en-US" sz="1600" b="1" dirty="0" err="1">
                <a:latin typeface="Calibri" pitchFamily="34" charset="0"/>
              </a:rPr>
              <a:t>Pelaksanaan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err="1">
                <a:latin typeface="Calibri" pitchFamily="34" charset="0"/>
              </a:rPr>
              <a:t>Peraturan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err="1">
                <a:latin typeface="Calibri" pitchFamily="34" charset="0"/>
              </a:rPr>
              <a:t>Pemerintah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err="1">
                <a:latin typeface="Calibri" pitchFamily="34" charset="0"/>
              </a:rPr>
              <a:t>Nomor</a:t>
            </a:r>
            <a:r>
              <a:rPr lang="en-US" sz="1600" b="1" dirty="0">
                <a:latin typeface="Calibri" pitchFamily="34" charset="0"/>
              </a:rPr>
              <a:t> 46 </a:t>
            </a:r>
            <a:r>
              <a:rPr lang="id-ID" sz="1600" b="1" dirty="0">
                <a:latin typeface="Calibri" pitchFamily="34" charset="0"/>
              </a:rPr>
              <a:t>Tahun 2011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id-ID" sz="1600" b="1" dirty="0">
                <a:latin typeface="Calibri" pitchFamily="34" charset="0"/>
              </a:rPr>
              <a:t>Tentang </a:t>
            </a:r>
            <a:r>
              <a:rPr lang="en-US" sz="1600" b="1" dirty="0">
                <a:latin typeface="Calibri" pitchFamily="34" charset="0"/>
              </a:rPr>
              <a:t>	</a:t>
            </a:r>
            <a:r>
              <a:rPr lang="id-ID" sz="1600" b="1" dirty="0">
                <a:latin typeface="Calibri" pitchFamily="34" charset="0"/>
              </a:rPr>
              <a:t>Penilaian Prestasi Kerja PNS</a:t>
            </a:r>
            <a:endParaRPr lang="en-US" sz="1600" b="1" dirty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§"/>
              <a:tabLst>
                <a:tab pos="171450" algn="l"/>
              </a:tabLst>
              <a:defRPr/>
            </a:pPr>
            <a:r>
              <a:rPr lang="en-US" sz="1600" b="1" dirty="0">
                <a:latin typeface="Calibri" pitchFamily="34" charset="0"/>
              </a:rPr>
              <a:t> 	</a:t>
            </a:r>
            <a:r>
              <a:rPr lang="en-US" sz="1600" b="1" dirty="0" err="1">
                <a:latin typeface="Calibri" pitchFamily="34" charset="0"/>
              </a:rPr>
              <a:t>Peraturan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err="1">
                <a:latin typeface="Calibri" pitchFamily="34" charset="0"/>
              </a:rPr>
              <a:t>Kepala</a:t>
            </a:r>
            <a:r>
              <a:rPr lang="en-US" sz="1600" b="1" dirty="0">
                <a:latin typeface="Calibri" pitchFamily="34" charset="0"/>
              </a:rPr>
              <a:t> BKN </a:t>
            </a:r>
            <a:r>
              <a:rPr lang="en-US" sz="1600" b="1" dirty="0" err="1">
                <a:latin typeface="Calibri" pitchFamily="34" charset="0"/>
              </a:rPr>
              <a:t>Nomor</a:t>
            </a:r>
            <a:r>
              <a:rPr lang="en-US" sz="1600" b="1" dirty="0">
                <a:latin typeface="Calibri" pitchFamily="34" charset="0"/>
              </a:rPr>
              <a:t> 3 </a:t>
            </a:r>
            <a:r>
              <a:rPr lang="en-US" sz="1600" b="1" dirty="0" err="1">
                <a:latin typeface="Calibri" pitchFamily="34" charset="0"/>
              </a:rPr>
              <a:t>Tahun</a:t>
            </a:r>
            <a:r>
              <a:rPr lang="en-US" sz="1600" b="1" dirty="0">
                <a:latin typeface="Calibri" pitchFamily="34" charset="0"/>
              </a:rPr>
              <a:t> 2016 </a:t>
            </a:r>
            <a:r>
              <a:rPr lang="en-US" sz="1600" b="1" dirty="0" err="1">
                <a:latin typeface="Calibri" pitchFamily="34" charset="0"/>
              </a:rPr>
              <a:t>Tentang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err="1">
                <a:latin typeface="Calibri" pitchFamily="34" charset="0"/>
              </a:rPr>
              <a:t>Pedoman</a:t>
            </a:r>
            <a:r>
              <a:rPr lang="en-US" sz="1600" b="1" dirty="0">
                <a:latin typeface="Calibri" pitchFamily="34" charset="0"/>
              </a:rPr>
              <a:t> 	</a:t>
            </a:r>
            <a:r>
              <a:rPr lang="en-US" sz="1600" b="1" dirty="0" err="1">
                <a:latin typeface="Calibri" pitchFamily="34" charset="0"/>
              </a:rPr>
              <a:t>Penyusunan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err="1">
                <a:latin typeface="Calibri" pitchFamily="34" charset="0"/>
              </a:rPr>
              <a:t>Standar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err="1">
                <a:latin typeface="Calibri" pitchFamily="34" charset="0"/>
              </a:rPr>
              <a:t>Teknis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err="1">
                <a:latin typeface="Calibri" pitchFamily="34" charset="0"/>
              </a:rPr>
              <a:t>Kegiatan</a:t>
            </a:r>
            <a:r>
              <a:rPr lang="en-US" sz="1600" b="1" dirty="0">
                <a:latin typeface="Calibri" pitchFamily="34" charset="0"/>
              </a:rPr>
              <a:t> SKP</a:t>
            </a:r>
            <a:endParaRPr lang="id-ID" sz="1600" b="1" dirty="0">
              <a:latin typeface="Calibri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32173" y="4071938"/>
            <a:ext cx="2885810" cy="10080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2000" b="1" dirty="0">
                <a:latin typeface="Calibri" pitchFamily="34" charset="0"/>
              </a:rPr>
              <a:t>Kinerja Unit / Organisasi / RKT</a:t>
            </a:r>
            <a:r>
              <a:rPr lang="en-US" sz="2000" b="1" dirty="0">
                <a:latin typeface="Calibri" pitchFamily="34" charset="0"/>
              </a:rPr>
              <a:t>/ </a:t>
            </a:r>
            <a:r>
              <a:rPr lang="en-US" sz="2000" b="1" dirty="0" err="1">
                <a:latin typeface="Calibri" pitchFamily="34" charset="0"/>
              </a:rPr>
              <a:t>Perjanjian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Kinerja</a:t>
            </a:r>
            <a:endParaRPr lang="id-ID" sz="2000" b="1" dirty="0">
              <a:latin typeface="Calibri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887766" y="4067176"/>
            <a:ext cx="2887530" cy="10080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latin typeface="Calibri" pitchFamily="34" charset="0"/>
              </a:rPr>
              <a:t>Sasaran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Kinerja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Pegawai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dan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Perilaku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kerja</a:t>
            </a:r>
            <a:endParaRPr lang="id-ID" sz="2000" b="1" dirty="0">
              <a:latin typeface="Calibri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337197" y="5143501"/>
            <a:ext cx="5460338" cy="5000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2400" b="1" dirty="0">
                <a:latin typeface="Calibri" pitchFamily="34" charset="0"/>
              </a:rPr>
              <a:t>Pembinaan </a:t>
            </a:r>
            <a:r>
              <a:rPr lang="en-US" sz="2400" b="1" dirty="0" err="1">
                <a:latin typeface="Calibri" pitchFamily="34" charset="0"/>
              </a:rPr>
              <a:t>Penilaian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id-ID" sz="2400" b="1" dirty="0">
                <a:latin typeface="Calibri" pitchFamily="34" charset="0"/>
              </a:rPr>
              <a:t>Kinerja PNS</a:t>
            </a:r>
          </a:p>
        </p:txBody>
      </p:sp>
      <p:sp>
        <p:nvSpPr>
          <p:cNvPr id="29" name="Left-Right Arrow 28"/>
          <p:cNvSpPr/>
          <p:nvPr/>
        </p:nvSpPr>
        <p:spPr>
          <a:xfrm>
            <a:off x="3173003" y="4357695"/>
            <a:ext cx="3559994" cy="360363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latin typeface="Calibri" pitchFamily="34" charset="0"/>
            </a:endParaRPr>
          </a:p>
        </p:txBody>
      </p:sp>
      <p:sp>
        <p:nvSpPr>
          <p:cNvPr id="30" name="Bent-Up Arrow 29"/>
          <p:cNvSpPr/>
          <p:nvPr/>
        </p:nvSpPr>
        <p:spPr>
          <a:xfrm rot="5400000">
            <a:off x="1437059" y="4857762"/>
            <a:ext cx="500067" cy="928694"/>
          </a:xfrm>
          <a:prstGeom prst="bentUpArrow">
            <a:avLst>
              <a:gd name="adj1" fmla="val 45953"/>
              <a:gd name="adj2" fmla="val 41190"/>
              <a:gd name="adj3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latin typeface="Calibri" pitchFamily="34" charset="0"/>
            </a:endParaRPr>
          </a:p>
        </p:txBody>
      </p:sp>
      <p:sp>
        <p:nvSpPr>
          <p:cNvPr id="31" name="Bent-Up Arrow 30"/>
          <p:cNvSpPr/>
          <p:nvPr/>
        </p:nvSpPr>
        <p:spPr>
          <a:xfrm flipV="1">
            <a:off x="8435603" y="3214686"/>
            <a:ext cx="834119" cy="792162"/>
          </a:xfrm>
          <a:prstGeom prst="bentUpArrow">
            <a:avLst>
              <a:gd name="adj1" fmla="val 28607"/>
              <a:gd name="adj2" fmla="val 50000"/>
              <a:gd name="adj3" fmla="val 26237"/>
            </a:avLst>
          </a:prstGeom>
          <a:solidFill>
            <a:srgbClr val="FF000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latin typeface="Calibri" pitchFamily="34" charset="0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641719" y="1643051"/>
            <a:ext cx="779065" cy="28733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latin typeface="Calibri" pitchFamily="34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4641719" y="642919"/>
            <a:ext cx="779065" cy="2889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latin typeface="Calibri" pitchFamily="34" charset="0"/>
            </a:endParaRPr>
          </a:p>
        </p:txBody>
      </p:sp>
      <p:sp>
        <p:nvSpPr>
          <p:cNvPr id="34" name="Bent-Up Arrow 33"/>
          <p:cNvSpPr/>
          <p:nvPr/>
        </p:nvSpPr>
        <p:spPr>
          <a:xfrm flipH="1" flipV="1">
            <a:off x="823765" y="3208342"/>
            <a:ext cx="868487" cy="792162"/>
          </a:xfrm>
          <a:prstGeom prst="bentUpArrow">
            <a:avLst>
              <a:gd name="adj1" fmla="val 28607"/>
              <a:gd name="adj2" fmla="val 50000"/>
              <a:gd name="adj3" fmla="val 26237"/>
            </a:avLst>
          </a:prstGeom>
          <a:solidFill>
            <a:srgbClr val="FF000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latin typeface="Calibri" pitchFamily="34" charset="0"/>
            </a:endParaRPr>
          </a:p>
        </p:txBody>
      </p:sp>
      <p:sp>
        <p:nvSpPr>
          <p:cNvPr id="35" name="Bent-Up Arrow 34"/>
          <p:cNvSpPr/>
          <p:nvPr/>
        </p:nvSpPr>
        <p:spPr>
          <a:xfrm rot="5400000" flipV="1">
            <a:off x="8224266" y="4819065"/>
            <a:ext cx="500067" cy="1006086"/>
          </a:xfrm>
          <a:prstGeom prst="bentUpArrow">
            <a:avLst>
              <a:gd name="adj1" fmla="val 45953"/>
              <a:gd name="adj2" fmla="val 41190"/>
              <a:gd name="adj3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latin typeface="Calibri" pitchFamily="34" charset="0"/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4566045" y="5643579"/>
            <a:ext cx="779065" cy="28733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latin typeface="Calibri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934745" y="5943618"/>
            <a:ext cx="6191293" cy="857232"/>
          </a:xfrm>
          <a:prstGeom prst="roundRect">
            <a:avLst/>
          </a:prstGeom>
          <a:solidFill>
            <a:srgbClr val="00B0F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Penyempurnaan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Peraturan Pemerintah Nomor 46 Tahun 2011 Tentang Penilaian Prestasi Kerja PNS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428229" y="152400"/>
            <a:ext cx="9049544" cy="9540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id-I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REKOMENDASI </a:t>
            </a:r>
            <a:r>
              <a:rPr lang="en-US" altLang="id-I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PENYEMPURNAAN KEBIJAKAN </a:t>
            </a:r>
            <a:endParaRPr lang="id-ID" altLang="id-ID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en-US" altLang="id-I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PENILAIAN </a:t>
            </a:r>
            <a:r>
              <a:rPr lang="en-US" altLang="id-I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KINERJA PNS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428229" y="1700213"/>
            <a:ext cx="5071665" cy="4824412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10800000">
            <a:off x="4485217" y="1700213"/>
            <a:ext cx="4992556" cy="4824412"/>
          </a:xfrm>
          <a:prstGeom prst="triangle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Left-Right Arrow 6"/>
          <p:cNvSpPr/>
          <p:nvPr/>
        </p:nvSpPr>
        <p:spPr>
          <a:xfrm>
            <a:off x="1833298" y="3068639"/>
            <a:ext cx="6084623" cy="2016125"/>
          </a:xfrm>
          <a:prstGeom prst="left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9" name="TextBox 2"/>
          <p:cNvSpPr txBox="1">
            <a:spLocks noChangeArrowheads="1"/>
          </p:cNvSpPr>
          <p:nvPr/>
        </p:nvSpPr>
        <p:spPr bwMode="auto">
          <a:xfrm>
            <a:off x="392906" y="1257955"/>
            <a:ext cx="9132094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id-ID" sz="2400" dirty="0" err="1">
                <a:latin typeface="Calibri" pitchFamily="34" charset="0"/>
              </a:rPr>
              <a:t>Setiap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instansi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pemerintah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wajib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menyusun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kinerja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organisasi</a:t>
            </a:r>
            <a:r>
              <a:rPr lang="en-US" altLang="id-ID" sz="2400" dirty="0">
                <a:latin typeface="Calibri" pitchFamily="34" charset="0"/>
              </a:rPr>
              <a:t>/unit (SKO/SKU).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id-ID" sz="2400" dirty="0" err="1">
                <a:latin typeface="Calibri" pitchFamily="34" charset="0"/>
              </a:rPr>
              <a:t>Perencanaan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kinerja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tingkat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organisasi</a:t>
            </a:r>
            <a:r>
              <a:rPr lang="en-US" altLang="id-ID" sz="2400" dirty="0">
                <a:latin typeface="Calibri" pitchFamily="34" charset="0"/>
              </a:rPr>
              <a:t>/unit </a:t>
            </a:r>
            <a:r>
              <a:rPr lang="en-US" altLang="id-ID" sz="2400" dirty="0" err="1">
                <a:latin typeface="Calibri" pitchFamily="34" charset="0"/>
              </a:rPr>
              <a:t>diturunkan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menjadi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sasaran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kinerja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pegawai</a:t>
            </a:r>
            <a:r>
              <a:rPr lang="en-US" altLang="id-ID" sz="2400" dirty="0">
                <a:latin typeface="Calibri" pitchFamily="34" charset="0"/>
              </a:rPr>
              <a:t> (SKP).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id-ID" sz="2400" dirty="0">
                <a:latin typeface="Calibri" pitchFamily="34" charset="0"/>
              </a:rPr>
              <a:t>SKP </a:t>
            </a:r>
            <a:r>
              <a:rPr lang="en-US" altLang="id-ID" sz="2400" dirty="0" err="1">
                <a:latin typeface="Calibri" pitchFamily="34" charset="0"/>
              </a:rPr>
              <a:t>memuat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indikator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kuantitas</a:t>
            </a:r>
            <a:r>
              <a:rPr lang="en-US" altLang="id-ID" sz="2400" dirty="0">
                <a:latin typeface="Calibri" pitchFamily="34" charset="0"/>
              </a:rPr>
              <a:t>, </a:t>
            </a:r>
            <a:r>
              <a:rPr lang="en-US" altLang="id-ID" sz="2400" dirty="0" err="1">
                <a:latin typeface="Calibri" pitchFamily="34" charset="0"/>
              </a:rPr>
              <a:t>kualitas</a:t>
            </a:r>
            <a:r>
              <a:rPr lang="en-US" altLang="id-ID" sz="2400" dirty="0">
                <a:latin typeface="Calibri" pitchFamily="34" charset="0"/>
              </a:rPr>
              <a:t>, </a:t>
            </a:r>
            <a:r>
              <a:rPr lang="en-US" altLang="id-ID" sz="2400" dirty="0" err="1">
                <a:latin typeface="Calibri" pitchFamily="34" charset="0"/>
              </a:rPr>
              <a:t>waktu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dan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biaya</a:t>
            </a:r>
            <a:r>
              <a:rPr lang="en-US" altLang="id-ID" sz="2400" dirty="0">
                <a:latin typeface="Calibri" pitchFamily="34" charset="0"/>
              </a:rPr>
              <a:t>.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id-ID" sz="2400" dirty="0" err="1">
                <a:latin typeface="Calibri" pitchFamily="34" charset="0"/>
              </a:rPr>
              <a:t>Setiap</a:t>
            </a:r>
            <a:r>
              <a:rPr lang="en-US" altLang="id-ID" sz="2400" dirty="0">
                <a:latin typeface="Calibri" pitchFamily="34" charset="0"/>
              </a:rPr>
              <a:t> unit </a:t>
            </a:r>
            <a:r>
              <a:rPr lang="en-US" altLang="id-ID" sz="2400" dirty="0" err="1">
                <a:latin typeface="Calibri" pitchFamily="34" charset="0"/>
              </a:rPr>
              <a:t>kerja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menyusun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standar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teknis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kegiatan</a:t>
            </a:r>
            <a:r>
              <a:rPr lang="en-US" altLang="id-ID" sz="2400" dirty="0">
                <a:latin typeface="Calibri" pitchFamily="34" charset="0"/>
              </a:rPr>
              <a:t> SKP (</a:t>
            </a:r>
            <a:r>
              <a:rPr lang="en-US" altLang="id-ID" sz="2400" dirty="0" err="1">
                <a:latin typeface="Calibri" pitchFamily="34" charset="0"/>
              </a:rPr>
              <a:t>Perka</a:t>
            </a:r>
            <a:r>
              <a:rPr lang="en-US" altLang="id-ID" sz="2400" dirty="0">
                <a:latin typeface="Calibri" pitchFamily="34" charset="0"/>
              </a:rPr>
              <a:t> BKN No. 3 </a:t>
            </a:r>
            <a:r>
              <a:rPr lang="en-US" altLang="id-ID" sz="2400" dirty="0" err="1">
                <a:latin typeface="Calibri" pitchFamily="34" charset="0"/>
              </a:rPr>
              <a:t>Tahun</a:t>
            </a:r>
            <a:r>
              <a:rPr lang="en-US" altLang="id-ID" sz="2400" dirty="0">
                <a:latin typeface="Calibri" pitchFamily="34" charset="0"/>
              </a:rPr>
              <a:t> 2016) </a:t>
            </a:r>
            <a:r>
              <a:rPr lang="en-US" altLang="id-ID" sz="2400" dirty="0" err="1">
                <a:latin typeface="Calibri" pitchFamily="34" charset="0"/>
              </a:rPr>
              <a:t>untuk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memudahkan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penyusunan</a:t>
            </a:r>
            <a:r>
              <a:rPr lang="en-US" altLang="id-ID" sz="2400" dirty="0">
                <a:latin typeface="Calibri" pitchFamily="34" charset="0"/>
              </a:rPr>
              <a:t> SKP </a:t>
            </a:r>
            <a:r>
              <a:rPr lang="en-US" altLang="id-ID" sz="2400" dirty="0" err="1">
                <a:latin typeface="Calibri" pitchFamily="34" charset="0"/>
              </a:rPr>
              <a:t>awal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tahun</a:t>
            </a:r>
            <a:r>
              <a:rPr lang="en-US" altLang="id-ID" sz="2400" dirty="0">
                <a:latin typeface="Calibri" pitchFamily="34" charset="0"/>
              </a:rPr>
              <a:t>.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id-ID" sz="2400" dirty="0" err="1">
                <a:latin typeface="Calibri" pitchFamily="34" charset="0"/>
              </a:rPr>
              <a:t>Penilaian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perilaku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kerja</a:t>
            </a:r>
            <a:r>
              <a:rPr lang="en-US" altLang="id-ID" sz="2400" dirty="0">
                <a:latin typeface="Calibri" pitchFamily="34" charset="0"/>
              </a:rPr>
              <a:t> PNS </a:t>
            </a:r>
            <a:r>
              <a:rPr lang="en-US" altLang="id-ID" sz="2400" dirty="0" err="1">
                <a:latin typeface="Calibri" pitchFamily="34" charset="0"/>
              </a:rPr>
              <a:t>dilakukan</a:t>
            </a:r>
            <a:r>
              <a:rPr lang="en-US" altLang="id-ID" sz="2400" dirty="0">
                <a:latin typeface="Calibri" pitchFamily="34" charset="0"/>
              </a:rPr>
              <a:t> 360</a:t>
            </a:r>
            <a:r>
              <a:rPr lang="en-US" altLang="id-ID" sz="2400" baseline="30000" dirty="0">
                <a:latin typeface="Calibri" pitchFamily="34" charset="0"/>
              </a:rPr>
              <a:t>0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dengan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survei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tertutup</a:t>
            </a:r>
            <a:r>
              <a:rPr lang="en-US" altLang="id-ID" sz="2400" dirty="0">
                <a:latin typeface="Calibri" pitchFamily="34" charset="0"/>
              </a:rPr>
              <a:t>.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id-ID" sz="2400" dirty="0" err="1">
                <a:latin typeface="Calibri" pitchFamily="34" charset="0"/>
              </a:rPr>
              <a:t>Setiap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instansi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membentuk</a:t>
            </a:r>
            <a:r>
              <a:rPr lang="en-US" altLang="id-ID" sz="2400" dirty="0">
                <a:latin typeface="Calibri" pitchFamily="34" charset="0"/>
              </a:rPr>
              <a:t> Tim </a:t>
            </a:r>
            <a:r>
              <a:rPr lang="en-US" altLang="id-ID" sz="2400" dirty="0" err="1">
                <a:latin typeface="Calibri" pitchFamily="34" charset="0"/>
              </a:rPr>
              <a:t>Penilai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Kinerja</a:t>
            </a:r>
            <a:r>
              <a:rPr lang="en-US" altLang="id-ID" sz="2400" dirty="0">
                <a:latin typeface="Calibri" pitchFamily="34" charset="0"/>
              </a:rPr>
              <a:t> PNS yang </a:t>
            </a:r>
            <a:r>
              <a:rPr lang="en-US" altLang="id-ID" sz="2400" dirty="0" err="1">
                <a:latin typeface="Calibri" pitchFamily="34" charset="0"/>
              </a:rPr>
              <a:t>dibentuk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oleh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Pejabat</a:t>
            </a:r>
            <a:r>
              <a:rPr lang="en-US" altLang="id-ID" sz="2400" dirty="0">
                <a:latin typeface="Calibri" pitchFamily="34" charset="0"/>
              </a:rPr>
              <a:t> Yang </a:t>
            </a:r>
            <a:r>
              <a:rPr lang="en-US" altLang="id-ID" sz="2400" dirty="0" err="1">
                <a:latin typeface="Calibri" pitchFamily="34" charset="0"/>
              </a:rPr>
              <a:t>Berwenang</a:t>
            </a:r>
            <a:r>
              <a:rPr lang="en-US" altLang="id-ID" sz="2400" dirty="0">
                <a:latin typeface="Calibri" pitchFamily="34" charset="0"/>
              </a:rPr>
              <a:t>.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id-ID" sz="2400" dirty="0" err="1">
                <a:latin typeface="Calibri" pitchFamily="34" charset="0"/>
              </a:rPr>
              <a:t>Nilai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kinerja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digunakan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sebagai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bagian</a:t>
            </a:r>
            <a:r>
              <a:rPr lang="en-US" altLang="id-ID" sz="2400" dirty="0">
                <a:latin typeface="Calibri" pitchFamily="34" charset="0"/>
              </a:rPr>
              <a:t> reward </a:t>
            </a:r>
            <a:r>
              <a:rPr lang="en-US" altLang="id-ID" sz="2400" dirty="0" err="1">
                <a:latin typeface="Calibri" pitchFamily="34" charset="0"/>
              </a:rPr>
              <a:t>dan</a:t>
            </a:r>
            <a:r>
              <a:rPr lang="en-US" altLang="id-ID" sz="2400" dirty="0">
                <a:latin typeface="Calibri" pitchFamily="34" charset="0"/>
              </a:rPr>
              <a:t> punishment. (</a:t>
            </a:r>
            <a:r>
              <a:rPr lang="en-US" altLang="id-ID" sz="2400" dirty="0" err="1">
                <a:latin typeface="Calibri" pitchFamily="34" charset="0"/>
              </a:rPr>
              <a:t>Undang-undang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Nomor</a:t>
            </a:r>
            <a:r>
              <a:rPr lang="en-US" altLang="id-ID" sz="2400" dirty="0">
                <a:latin typeface="Calibri" pitchFamily="34" charset="0"/>
              </a:rPr>
              <a:t> 5 </a:t>
            </a:r>
            <a:r>
              <a:rPr lang="en-US" altLang="id-ID" sz="2400" dirty="0" err="1">
                <a:latin typeface="Calibri" pitchFamily="34" charset="0"/>
              </a:rPr>
              <a:t>Tahun</a:t>
            </a:r>
            <a:r>
              <a:rPr lang="en-US" altLang="id-ID" sz="2400" dirty="0">
                <a:latin typeface="Calibri" pitchFamily="34" charset="0"/>
              </a:rPr>
              <a:t> 2014 </a:t>
            </a:r>
            <a:r>
              <a:rPr lang="en-US" altLang="id-ID" sz="2400" dirty="0" err="1">
                <a:latin typeface="Calibri" pitchFamily="34" charset="0"/>
              </a:rPr>
              <a:t>tentang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Aparatur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Sipil</a:t>
            </a:r>
            <a:r>
              <a:rPr lang="en-US" altLang="id-ID" sz="2400" dirty="0">
                <a:latin typeface="Calibri" pitchFamily="34" charset="0"/>
              </a:rPr>
              <a:t> Negara)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86380"/>
            <a:ext cx="3841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INSTRUMEN MONEV SKP</a:t>
            </a:r>
            <a:endParaRPr lang="en-US" sz="2800" dirty="0"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3343" y="1447798"/>
          <a:ext cx="9601211" cy="5181601"/>
        </p:xfrm>
        <a:graphic>
          <a:graphicData uri="http://schemas.openxmlformats.org/drawingml/2006/table">
            <a:tbl>
              <a:tblPr/>
              <a:tblGrid>
                <a:gridCol w="324723"/>
                <a:gridCol w="1065934"/>
                <a:gridCol w="304800"/>
                <a:gridCol w="257495"/>
                <a:gridCol w="255466"/>
                <a:gridCol w="628480"/>
                <a:gridCol w="261867"/>
                <a:gridCol w="261867"/>
                <a:gridCol w="261867"/>
                <a:gridCol w="261867"/>
                <a:gridCol w="261867"/>
                <a:gridCol w="261867"/>
                <a:gridCol w="259157"/>
                <a:gridCol w="474071"/>
                <a:gridCol w="263613"/>
                <a:gridCol w="261867"/>
                <a:gridCol w="261867"/>
                <a:gridCol w="261867"/>
                <a:gridCol w="261867"/>
                <a:gridCol w="261867"/>
                <a:gridCol w="261867"/>
                <a:gridCol w="261867"/>
                <a:gridCol w="261867"/>
                <a:gridCol w="261867"/>
                <a:gridCol w="261867"/>
                <a:gridCol w="301246"/>
                <a:gridCol w="533400"/>
                <a:gridCol w="742954"/>
              </a:tblGrid>
              <a:tr h="24959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44773" marR="4477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NAMA &amp; NIP</a:t>
                      </a:r>
                    </a:p>
                  </a:txBody>
                  <a:tcPr marL="44773" marR="44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JABATAN</a:t>
                      </a: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NAMA 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JABAT-AN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SASARAN KERJA PEGAWAI</a:t>
                      </a: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NILAI CAPAIAN SKP</a:t>
                      </a: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PENILAIAN PRESTASI KERJA</a:t>
                      </a: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KETERA-NGAN</a:t>
                      </a:r>
                    </a:p>
                  </a:txBody>
                  <a:tcPr marL="44773" marR="44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935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Struktural</a:t>
                      </a:r>
                    </a:p>
                  </a:txBody>
                  <a:tcPr marL="44773" marR="447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JFT</a:t>
                      </a:r>
                    </a:p>
                  </a:txBody>
                  <a:tcPr marL="44773" marR="447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JFU</a:t>
                      </a:r>
                    </a:p>
                  </a:txBody>
                  <a:tcPr marL="44773" marR="447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Calibri"/>
                          <a:ea typeface="Calibri"/>
                          <a:cs typeface="Times New Roman"/>
                        </a:rPr>
                        <a:t>Jml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tugas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jabatan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Calibri"/>
                          <a:ea typeface="Calibri"/>
                          <a:cs typeface="Times New Roman"/>
                        </a:rPr>
                        <a:t>Tugas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sesuai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tupoksi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Target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sesuai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RKT</a:t>
                      </a:r>
                    </a:p>
                  </a:txBody>
                  <a:tcPr marL="44773" marR="447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Calibri"/>
                          <a:ea typeface="Calibri"/>
                          <a:cs typeface="Times New Roman"/>
                        </a:rPr>
                        <a:t>Ttd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pegawai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Calibri"/>
                          <a:ea typeface="Calibri"/>
                          <a:cs typeface="Times New Roman"/>
                        </a:rPr>
                        <a:t>Ttd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Atasan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langsung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Calibri"/>
                          <a:ea typeface="Calibri"/>
                          <a:cs typeface="Times New Roman"/>
                        </a:rPr>
                        <a:t>Disahkan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awal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Januari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Calibri"/>
                          <a:ea typeface="Calibri"/>
                          <a:cs typeface="Times New Roman"/>
                        </a:rPr>
                        <a:t>Pangkat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sesuai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Calibri"/>
                          <a:ea typeface="Calibri"/>
                          <a:cs typeface="Times New Roman"/>
                        </a:rPr>
                        <a:t>Butir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kegiatan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sesuai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Calibri"/>
                          <a:ea typeface="Calibri"/>
                          <a:cs typeface="Times New Roman"/>
                        </a:rPr>
                        <a:t>Permenpan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(JFT)</a:t>
                      </a:r>
                    </a:p>
                  </a:txBody>
                  <a:tcPr marL="44773" marR="447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Calibri"/>
                          <a:ea typeface="Calibri"/>
                          <a:cs typeface="Times New Roman"/>
                        </a:rPr>
                        <a:t>Jml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Tugas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jabatan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 vert="vert27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Calibri"/>
                          <a:ea typeface="Calibri"/>
                          <a:cs typeface="Times New Roman"/>
                        </a:rPr>
                        <a:t>Jml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Tugas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tambahan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Calibri"/>
                          <a:ea typeface="Calibri"/>
                          <a:cs typeface="Times New Roman"/>
                        </a:rPr>
                        <a:t>Srt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200" dirty="0" err="1" smtClean="0">
                          <a:latin typeface="Calibri"/>
                          <a:ea typeface="Calibri"/>
                          <a:cs typeface="Times New Roman"/>
                        </a:rPr>
                        <a:t>Ket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Tugas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tambahan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Calibri"/>
                          <a:ea typeface="Calibri"/>
                          <a:cs typeface="Times New Roman"/>
                        </a:rPr>
                        <a:t>Kreativitas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Calibri"/>
                          <a:ea typeface="Calibri"/>
                          <a:cs typeface="Times New Roman"/>
                        </a:rPr>
                        <a:t>Srt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200" dirty="0" err="1" smtClean="0">
                          <a:latin typeface="Calibri"/>
                          <a:ea typeface="Calibri"/>
                          <a:cs typeface="Times New Roman"/>
                        </a:rPr>
                        <a:t>Ket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Kreativitas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Calibri"/>
                          <a:ea typeface="Calibri"/>
                          <a:cs typeface="Times New Roman"/>
                        </a:rPr>
                        <a:t>Nilai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capaian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SKP</a:t>
                      </a:r>
                    </a:p>
                  </a:txBody>
                  <a:tcPr marL="44773" marR="447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Calibri"/>
                          <a:ea typeface="Calibri"/>
                          <a:cs typeface="Times New Roman"/>
                        </a:rPr>
                        <a:t>Ttd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pegawai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 vert="vert27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Calibri"/>
                          <a:ea typeface="Calibri"/>
                          <a:cs typeface="Times New Roman"/>
                        </a:rPr>
                        <a:t>Ttd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Pejabatn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penilai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Calibri"/>
                          <a:ea typeface="Calibri"/>
                          <a:cs typeface="Times New Roman"/>
                        </a:rPr>
                        <a:t>Ttd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atasan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pej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penilai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60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nilai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SKP</a:t>
                      </a:r>
                    </a:p>
                  </a:txBody>
                  <a:tcPr marL="44773" marR="447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40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nilai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perilaku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Calibri"/>
                          <a:ea typeface="Calibri"/>
                          <a:cs typeface="Times New Roman"/>
                        </a:rPr>
                        <a:t>Nilai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prestasi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kerja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Calibri"/>
                          <a:ea typeface="Calibri"/>
                          <a:cs typeface="Times New Roman"/>
                        </a:rPr>
                        <a:t>Keseuaian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tanggal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Calibri"/>
                          <a:ea typeface="Calibri"/>
                          <a:cs typeface="Times New Roman"/>
                        </a:rPr>
                        <a:t>pengesahan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2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95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95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95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95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95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95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95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95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95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95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95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95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73" marR="44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1121" name="Rectangle 1"/>
          <p:cNvSpPr>
            <a:spLocks noChangeArrowheads="1"/>
          </p:cNvSpPr>
          <p:nvPr/>
        </p:nvSpPr>
        <p:spPr bwMode="auto">
          <a:xfrm>
            <a:off x="133350" y="796379"/>
            <a:ext cx="9595295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CHECK LIST EVALUASI PENILAIAN PRESTASI KERJA PEGAWAI NEGERI SIPIL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UNIT KERJA : ……………………………………………………………………………               TAHUN : …………………….          HAL : …….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273314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>
                <a:latin typeface="Arial" pitchFamily="34" charset="0"/>
                <a:cs typeface="Arial" pitchFamily="34" charset="0"/>
              </a:rPr>
              <a:t>HASIL EVALUASI DAN MONITORING IMPLEMENTASI PP 46/2011 TENTANG PENILAIAN PRESTASI KERJA</a:t>
            </a:r>
            <a:endParaRPr lang="id-ID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51733"/>
            <a:ext cx="8305800" cy="954107"/>
          </a:xfrm>
          <a:prstGeom prst="rect">
            <a:avLst/>
          </a:prstGeom>
          <a:solidFill>
            <a:srgbClr val="FF0000"/>
          </a:solidFill>
          <a:effectLst>
            <a:reflection blurRad="6350" stA="52000" endA="300" endPos="35000" dir="5400000" sy="-100000" algn="bl" rotWithShape="0"/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PERMASALAHAN </a:t>
            </a:r>
            <a:r>
              <a:rPr lang="id-ID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SECARA UMUM </a:t>
            </a:r>
            <a:r>
              <a:rPr lang="en-US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DALAM IMPLEMENTASI</a:t>
            </a:r>
            <a:endParaRPr lang="en-US" sz="28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17712" y="2511147"/>
            <a:ext cx="8307288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buFontTx/>
              <a:buAutoNum type="arabicPeriod"/>
            </a:pPr>
            <a:r>
              <a:rPr lang="id-ID" sz="2400" dirty="0" smtClean="0"/>
              <a:t>Mindset penilaian kinerja pegawai masih mengacu pada penilaian DP-3.</a:t>
            </a:r>
          </a:p>
          <a:p>
            <a:pPr algn="just" eaLnBrk="1" hangingPunct="1">
              <a:spcBef>
                <a:spcPts val="1800"/>
              </a:spcBef>
              <a:buFontTx/>
              <a:buAutoNum type="arabicPeriod"/>
            </a:pPr>
            <a:r>
              <a:rPr lang="id-ID" sz="2400" dirty="0" smtClean="0"/>
              <a:t>Penyusunan SKP dan Penilaian prestasi kerja PNS hanya digunakan sebagai dokumen kelengkapan untuk kenaikan pangkat.</a:t>
            </a:r>
          </a:p>
          <a:p>
            <a:pPr algn="just" eaLnBrk="1" hangingPunct="1">
              <a:spcBef>
                <a:spcPts val="1800"/>
              </a:spcBef>
              <a:buFontTx/>
              <a:buAutoNum type="arabicPeriod"/>
            </a:pPr>
            <a:r>
              <a:rPr lang="id-ID" sz="2400" dirty="0" smtClean="0"/>
              <a:t>Kesulitan dalam m</a:t>
            </a:r>
            <a:r>
              <a:rPr lang="en-US" sz="2400" dirty="0" err="1" smtClean="0"/>
              <a:t>enulis</a:t>
            </a:r>
            <a:r>
              <a:rPr lang="id-ID" sz="2400" dirty="0" smtClean="0"/>
              <a:t>kan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tugas</a:t>
            </a:r>
            <a:r>
              <a:rPr lang="en-US" sz="2400" dirty="0" smtClean="0"/>
              <a:t> </a:t>
            </a:r>
            <a:r>
              <a:rPr lang="en-US" sz="2400" dirty="0" err="1" smtClean="0"/>
              <a:t>jabatan</a:t>
            </a:r>
            <a:r>
              <a:rPr lang="id-ID" sz="2400" dirty="0" smtClean="0"/>
              <a:t> dalam SKP</a:t>
            </a:r>
            <a:r>
              <a:rPr lang="en-US" sz="2400" dirty="0" smtClean="0"/>
              <a:t>,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dilaksanakan</a:t>
            </a:r>
            <a:r>
              <a:rPr lang="en-US" sz="2400" dirty="0" smtClean="0"/>
              <a:t> </a:t>
            </a:r>
            <a:r>
              <a:rPr lang="en-US" sz="2400" dirty="0" err="1" smtClean="0"/>
              <a:t>berbeda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jabatan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diemban</a:t>
            </a:r>
            <a:r>
              <a:rPr lang="id-ID" sz="2400" dirty="0" smtClean="0"/>
              <a:t>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3651483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097280" y="4076700"/>
            <a:ext cx="8808720" cy="2781300"/>
            <a:chOff x="0" y="4076700"/>
            <a:chExt cx="9144000" cy="2781300"/>
          </a:xfrm>
          <a:gradFill>
            <a:gsLst>
              <a:gs pos="0">
                <a:schemeClr val="accent2">
                  <a:lumMod val="75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076700"/>
              <a:ext cx="9144000" cy="27813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7810500" y="6108700"/>
            <a:ext cx="1181100" cy="635000"/>
          </p:xfrm>
          <a:graphic>
            <a:graphicData uri="http://schemas.openxmlformats.org/presentationml/2006/ole">
              <p:oleObj spid="_x0000_s281602" name="CorelDRAW" r:id="rId4" imgW="6742080" imgH="2937240" progId="CorelDraw.Graphic.11">
                <p:embed/>
              </p:oleObj>
            </a:graphicData>
          </a:graphic>
        </p:graphicFrame>
      </p:grp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244600" y="548680"/>
            <a:ext cx="8280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AutoNum type="arabicPeriod" startAt="4"/>
              <a:tabLst>
                <a:tab pos="465138" algn="l"/>
              </a:tabLst>
              <a:defRPr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Sub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ekti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itas dalam penetapan target SKP dan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enilaiannya, karena hanya merupakan kesepakatan antara atasan dan bawahan.</a:t>
            </a:r>
          </a:p>
          <a:p>
            <a:pPr marL="457200" indent="-457200">
              <a:spcBef>
                <a:spcPts val="1800"/>
              </a:spcBef>
              <a:buAutoNum type="arabicPeriod" startAt="4"/>
              <a:tabLst>
                <a:tab pos="465138" algn="l"/>
              </a:tabLst>
              <a:defRPr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Belum adanya standar kinerja jabatan sehingga sulit untuk mengukur dan menilai kinerja secara fair.</a:t>
            </a:r>
          </a:p>
          <a:p>
            <a:pPr marL="457200" indent="-457200">
              <a:spcBef>
                <a:spcPts val="1800"/>
              </a:spcBef>
              <a:buAutoNum type="arabicPeriod" startAt="4"/>
              <a:tabLst>
                <a:tab pos="465138" algn="l"/>
              </a:tabLst>
              <a:defRPr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Penilaian perilaku kerja masih mengadop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DP-3 sehingga penilaiannya masih sangat subyektif.</a:t>
            </a:r>
            <a:endParaRPr lang="id-ID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1800"/>
              </a:spcBef>
              <a:buAutoNum type="arabicPeriod" startAt="4"/>
              <a:tabLst>
                <a:tab pos="465138" algn="l"/>
              </a:tabLst>
              <a:defRPr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Masih banyak pegawai yang tidak mengetahui nama jabatan dan uraian tugas jabatannya.</a:t>
            </a:r>
          </a:p>
          <a:p>
            <a:pPr marL="457200" indent="-457200">
              <a:spcBef>
                <a:spcPts val="1800"/>
              </a:spcBef>
              <a:buAutoNum type="arabicPeriod" startAt="4"/>
              <a:tabLst>
                <a:tab pos="465138" algn="l"/>
              </a:tabLst>
              <a:defRPr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Kesulitan dalam menurunkan/membagi habis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pekerjaan sampai pada tingkat pelaksana.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422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G:\PRIBADI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09600" y="2219742"/>
            <a:ext cx="5105400" cy="2123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Sekian </a:t>
            </a:r>
            <a:endParaRPr lang="en-US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d-I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dan </a:t>
            </a:r>
            <a:endParaRPr lang="en-US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d-I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terima kasih</a:t>
            </a:r>
            <a:endParaRPr lang="id-ID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9162" y="4572000"/>
            <a:ext cx="39186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hlinkClick r:id="rId3"/>
              </a:rPr>
              <a:t>direktorat.kinerja@bkn.go.id</a:t>
            </a:r>
            <a:endParaRPr lang="en-US" sz="2400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r>
              <a:rPr lang="en-US" sz="2400" dirty="0" smtClean="0">
                <a:latin typeface="Calibri" pitchFamily="34" charset="0"/>
              </a:rPr>
              <a:t>direktorat.kinerja@gmail.com</a:t>
            </a:r>
          </a:p>
        </p:txBody>
      </p:sp>
      <p:pic>
        <p:nvPicPr>
          <p:cNvPr id="5" name="Picture 2" descr="animasi, gambar, bergerak, download, presentasi, menarik, powerpoin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57200"/>
            <a:ext cx="36004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571250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://www.master-cyber.com/wp-content/uploads/2013/05/19.jpg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43" name="Picture 3" descr="G:\PRIBADI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90852" y="0"/>
            <a:ext cx="8172450" cy="1449387"/>
          </a:xfrm>
          <a:prstGeom prst="rect">
            <a:avLst/>
          </a:prstGeom>
        </p:spPr>
        <p:txBody>
          <a:bodyPr anchor="b"/>
          <a:lstStyle/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id-ID" altLang="id-ID" sz="4800" b="1" spc="-5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PENILAIAN </a:t>
            </a:r>
            <a:r>
              <a:rPr lang="en-US" altLang="id-ID" sz="4800" b="1" spc="-5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KINERJA </a:t>
            </a:r>
            <a:r>
              <a:rPr lang="id-ID" altLang="id-ID" sz="4800" b="1" spc="-5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PNS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75122" y="1989138"/>
            <a:ext cx="6397625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None/>
              <a:defRPr/>
            </a:pPr>
            <a:r>
              <a:rPr lang="id-ID" altLang="id-ID" sz="3200" spc="200" dirty="0" smtClean="0">
                <a:solidFill>
                  <a:srgbClr val="002060"/>
                </a:solidFill>
                <a:latin typeface="Calibri" pitchFamily="34" charset="0"/>
              </a:rPr>
              <a:t>Suatu proses penilaian secara sistematis yang dilakukan oleh pejabat </a:t>
            </a:r>
            <a:r>
              <a:rPr lang="en-US" altLang="id-ID" sz="3200" spc="200" dirty="0" err="1" smtClean="0">
                <a:solidFill>
                  <a:srgbClr val="002060"/>
                </a:solidFill>
                <a:latin typeface="Calibri" pitchFamily="34" charset="0"/>
              </a:rPr>
              <a:t>penilai</a:t>
            </a:r>
            <a:r>
              <a:rPr lang="en-US" altLang="id-ID" sz="3200" spc="2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id-ID" altLang="id-ID" sz="3200" spc="200" dirty="0" smtClean="0">
                <a:solidFill>
                  <a:srgbClr val="002060"/>
                </a:solidFill>
                <a:latin typeface="Calibri" pitchFamily="34" charset="0"/>
              </a:rPr>
              <a:t>terhadap sasaran k</a:t>
            </a:r>
            <a:r>
              <a:rPr lang="en-US" altLang="id-ID" sz="3200" spc="200" dirty="0" err="1" smtClean="0">
                <a:solidFill>
                  <a:srgbClr val="002060"/>
                </a:solidFill>
                <a:latin typeface="Calibri" pitchFamily="34" charset="0"/>
              </a:rPr>
              <a:t>inerja</a:t>
            </a:r>
            <a:r>
              <a:rPr lang="id-ID" altLang="id-ID" sz="3200" spc="200" dirty="0" smtClean="0">
                <a:solidFill>
                  <a:srgbClr val="002060"/>
                </a:solidFill>
                <a:latin typeface="Calibri" pitchFamily="34" charset="0"/>
              </a:rPr>
              <a:t> pegawai dan perilaku kerja PNS</a:t>
            </a:r>
            <a:endParaRPr lang="id-ID" altLang="id-ID" sz="3200" spc="2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642938"/>
          </a:xfrm>
          <a:solidFill>
            <a:schemeClr val="accent2"/>
          </a:solidFill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id-ID" sz="4800" b="1" dirty="0" smtClean="0">
                <a:solidFill>
                  <a:schemeClr val="bg1"/>
                </a:solidFill>
                <a:latin typeface="Arial Rounded MT Bold" pitchFamily="34" charset="0"/>
              </a:rPr>
              <a:t>PENILAIAN KINERJA </a:t>
            </a:r>
            <a:endParaRPr lang="id-ID" sz="48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16463" y="857232"/>
          <a:ext cx="9789538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076325"/>
            <a:ext cx="81518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93"/>
          <a:stretch>
            <a:fillRect/>
          </a:stretch>
        </p:blipFill>
        <p:spPr bwMode="auto">
          <a:xfrm>
            <a:off x="685800" y="2723971"/>
            <a:ext cx="883535" cy="62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5883B6"/>
              </a:clrFrom>
              <a:clrTo>
                <a:srgbClr val="5883B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4246563"/>
            <a:ext cx="911885" cy="64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9E8E6"/>
              </a:clrFrom>
              <a:clrTo>
                <a:srgbClr val="E9E8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5626100"/>
            <a:ext cx="1083469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231610" y="2143116"/>
            <a:ext cx="4416455" cy="23574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30188" lvl="1" eaLnBrk="1" hangingPunct="1">
              <a:buFont typeface="Wingdings" pitchFamily="2" charset="2"/>
              <a:buChar char="Ø"/>
              <a:defRPr/>
            </a:pPr>
            <a:r>
              <a:rPr lang="en-US" sz="2000" dirty="0"/>
              <a:t>  </a:t>
            </a:r>
            <a:r>
              <a:rPr lang="en-US" sz="2200" dirty="0" err="1"/>
              <a:t>Orientasi</a:t>
            </a:r>
            <a:r>
              <a:rPr lang="en-US" sz="2200" dirty="0"/>
              <a:t> </a:t>
            </a:r>
            <a:r>
              <a:rPr lang="en-US" sz="2200" dirty="0" err="1"/>
              <a:t>pelayanan</a:t>
            </a:r>
            <a:endParaRPr lang="en-US" sz="2200" dirty="0"/>
          </a:p>
          <a:p>
            <a:pPr marL="230188" lvl="1" eaLnBrk="1" hangingPunct="1">
              <a:buFont typeface="Wingdings" pitchFamily="2" charset="2"/>
              <a:buChar char="Ø"/>
              <a:defRPr/>
            </a:pPr>
            <a:r>
              <a:rPr lang="en-US" sz="2200" dirty="0"/>
              <a:t>  </a:t>
            </a:r>
            <a:r>
              <a:rPr lang="en-US" sz="2200" dirty="0" err="1"/>
              <a:t>Integritas</a:t>
            </a:r>
            <a:r>
              <a:rPr lang="en-US" sz="2200" dirty="0"/>
              <a:t> </a:t>
            </a:r>
          </a:p>
          <a:p>
            <a:pPr marL="230188" lvl="1" eaLnBrk="1" hangingPunct="1">
              <a:buFont typeface="Wingdings" pitchFamily="2" charset="2"/>
              <a:buChar char="Ø"/>
              <a:defRPr/>
            </a:pPr>
            <a:r>
              <a:rPr lang="en-US" sz="2200" dirty="0"/>
              <a:t>  </a:t>
            </a:r>
            <a:r>
              <a:rPr lang="en-US" sz="2200" dirty="0" err="1"/>
              <a:t>Komitmen</a:t>
            </a:r>
            <a:endParaRPr lang="en-US" sz="2200" dirty="0"/>
          </a:p>
          <a:p>
            <a:pPr marL="230188" lvl="1" eaLnBrk="1" hangingPunct="1">
              <a:buFont typeface="Wingdings" pitchFamily="2" charset="2"/>
              <a:buChar char="Ø"/>
              <a:defRPr/>
            </a:pPr>
            <a:r>
              <a:rPr lang="en-US" sz="2200" dirty="0"/>
              <a:t>  </a:t>
            </a:r>
            <a:r>
              <a:rPr lang="en-US" sz="2200" dirty="0" err="1"/>
              <a:t>Disiplin</a:t>
            </a:r>
            <a:endParaRPr lang="en-US" sz="2200" dirty="0"/>
          </a:p>
          <a:p>
            <a:pPr marL="230188" lvl="1" eaLnBrk="1" hangingPunct="1">
              <a:buFont typeface="Wingdings" pitchFamily="2" charset="2"/>
              <a:buChar char="Ø"/>
              <a:defRPr/>
            </a:pPr>
            <a:r>
              <a:rPr lang="en-US" sz="2200" dirty="0"/>
              <a:t>  </a:t>
            </a:r>
            <a:r>
              <a:rPr lang="en-US" sz="2200" dirty="0" err="1"/>
              <a:t>Kerjasama</a:t>
            </a:r>
            <a:endParaRPr lang="en-US" sz="2200" dirty="0"/>
          </a:p>
          <a:p>
            <a:pPr marL="230188" lvl="1" eaLnBrk="1" hangingPunct="1">
              <a:buFont typeface="Wingdings" pitchFamily="2" charset="2"/>
              <a:buChar char="Ø"/>
              <a:defRPr/>
            </a:pPr>
            <a:r>
              <a:rPr lang="en-US" sz="2200" dirty="0"/>
              <a:t>  </a:t>
            </a:r>
            <a:r>
              <a:rPr lang="en-US" sz="2200" dirty="0" err="1"/>
              <a:t>Kepemimpinan</a:t>
            </a:r>
            <a:endParaRPr lang="en-US" sz="2200" dirty="0"/>
          </a:p>
        </p:txBody>
      </p:sp>
      <p:sp>
        <p:nvSpPr>
          <p:cNvPr id="13" name="Rectangle 12"/>
          <p:cNvSpPr/>
          <p:nvPr/>
        </p:nvSpPr>
        <p:spPr>
          <a:xfrm>
            <a:off x="366284" y="2214554"/>
            <a:ext cx="4643470" cy="2286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800" dirty="0"/>
              <a:t> </a:t>
            </a:r>
            <a:r>
              <a:rPr lang="en-US" sz="2800" dirty="0" err="1"/>
              <a:t>Kuantitas</a:t>
            </a:r>
            <a:endParaRPr lang="en-US" sz="2800" dirty="0"/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800" dirty="0"/>
              <a:t> </a:t>
            </a:r>
            <a:r>
              <a:rPr lang="en-US" sz="2800" dirty="0" err="1"/>
              <a:t>Kualitas</a:t>
            </a:r>
            <a:endParaRPr lang="en-US" sz="2800" dirty="0"/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800" dirty="0"/>
              <a:t> </a:t>
            </a:r>
            <a:r>
              <a:rPr lang="en-US" sz="2800" dirty="0" err="1"/>
              <a:t>Waktu</a:t>
            </a:r>
            <a:endParaRPr lang="en-US" sz="2800" dirty="0"/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800" dirty="0"/>
              <a:t> </a:t>
            </a:r>
            <a:r>
              <a:rPr lang="en-US" sz="2800" dirty="0" err="1"/>
              <a:t>Biaya</a:t>
            </a:r>
            <a:r>
              <a:rPr lang="en-US" sz="2800" dirty="0"/>
              <a:t> </a:t>
            </a:r>
          </a:p>
        </p:txBody>
      </p:sp>
      <p:pic>
        <p:nvPicPr>
          <p:cNvPr id="12296" name="Picture 9" descr="A42-TrendArrow-Red-GoUp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273" y="-26988"/>
            <a:ext cx="3854053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itle 1"/>
          <p:cNvSpPr>
            <a:spLocks noGrp="1"/>
          </p:cNvSpPr>
          <p:nvPr>
            <p:ph type="title"/>
          </p:nvPr>
        </p:nvSpPr>
        <p:spPr>
          <a:xfrm>
            <a:off x="890852" y="549275"/>
            <a:ext cx="8172450" cy="8270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altLang="id-ID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PENILAIAN </a:t>
            </a:r>
            <a:r>
              <a:rPr lang="en-US" altLang="id-ID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KINERJA PNS</a:t>
            </a:r>
            <a:endParaRPr lang="id-ID" altLang="id-ID" sz="48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0837" y="1844676"/>
            <a:ext cx="4679554" cy="441325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49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Penilaian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id-ID" sz="32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SKP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24727" y="1844676"/>
            <a:ext cx="4409546" cy="441325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49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Penilaian Perilaku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Kerja</a:t>
            </a:r>
            <a:endParaRPr lang="id-ID" sz="3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7" name="Straight Connector 6"/>
          <p:cNvCxnSpPr>
            <a:stCxn id="0" idx="2"/>
          </p:cNvCxnSpPr>
          <p:nvPr/>
        </p:nvCxnSpPr>
        <p:spPr>
          <a:xfrm rot="16200000" flipH="1">
            <a:off x="2544499" y="4644099"/>
            <a:ext cx="290512" cy="344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91474" y="4791075"/>
            <a:ext cx="499255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V="1">
            <a:off x="7527595" y="4634641"/>
            <a:ext cx="290512" cy="2235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86892" y="4791076"/>
            <a:ext cx="0" cy="360363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41231" y="5272088"/>
            <a:ext cx="8813932" cy="728662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49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Penilaian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Kinerja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PNS</a:t>
            </a:r>
            <a:endParaRPr lang="id-ID" sz="4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2305" name="Picture 3" descr="4681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2688" y="2714626"/>
            <a:ext cx="2713831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://www.master-cyber.com/wp-content/uploads/2013/05/19.jpg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15" name="Picture 3" descr="G:\PRIBADI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30156" y="188913"/>
            <a:ext cx="89154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id-ID" altLang="id-ID" sz="6600" b="1" spc="-50" dirty="0">
                <a:solidFill>
                  <a:srgbClr val="002060"/>
                </a:solidFill>
                <a:latin typeface="Calibri" pitchFamily="34" charset="0"/>
                <a:ea typeface="+mj-ea"/>
                <a:cs typeface="+mj-cs"/>
              </a:rPr>
              <a:t>NILAI </a:t>
            </a:r>
            <a:r>
              <a:rPr lang="en-US" altLang="id-ID" sz="6600" b="1" spc="-50" dirty="0">
                <a:solidFill>
                  <a:srgbClr val="002060"/>
                </a:solidFill>
                <a:latin typeface="Calibri" pitchFamily="34" charset="0"/>
                <a:ea typeface="+mj-ea"/>
                <a:cs typeface="+mj-cs"/>
              </a:rPr>
              <a:t>KINERJA PNS</a:t>
            </a:r>
            <a:endParaRPr lang="id-ID" altLang="id-ID" sz="6600" b="1" spc="-50" dirty="0">
              <a:solidFill>
                <a:srgbClr val="002060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62120" y="1566863"/>
            <a:ext cx="40569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857250" lvl="1" indent="-457200"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None/>
              <a:defRPr/>
            </a:pPr>
            <a:r>
              <a:rPr lang="id-ID" altLang="id-ID" sz="3600" b="1" dirty="0">
                <a:solidFill>
                  <a:srgbClr val="002060"/>
                </a:solidFill>
                <a:latin typeface="+mn-lt"/>
                <a:cs typeface="+mn-cs"/>
              </a:rPr>
              <a:t>91 – ke atas : </a:t>
            </a:r>
          </a:p>
          <a:p>
            <a:pPr marL="857250" lvl="1" indent="-457200"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None/>
              <a:defRPr/>
            </a:pPr>
            <a:r>
              <a:rPr lang="id-ID" altLang="id-ID" sz="3600" b="1" dirty="0">
                <a:solidFill>
                  <a:srgbClr val="002060"/>
                </a:solidFill>
                <a:latin typeface="+mn-lt"/>
                <a:cs typeface="+mn-cs"/>
              </a:rPr>
              <a:t>76 – 90 : </a:t>
            </a:r>
          </a:p>
          <a:p>
            <a:pPr marL="857250" lvl="1" indent="-457200"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None/>
              <a:defRPr/>
            </a:pPr>
            <a:r>
              <a:rPr lang="id-ID" altLang="id-ID" sz="3600" b="1" dirty="0">
                <a:solidFill>
                  <a:srgbClr val="002060"/>
                </a:solidFill>
                <a:latin typeface="+mn-lt"/>
                <a:cs typeface="+mn-cs"/>
              </a:rPr>
              <a:t>61 – 75 : </a:t>
            </a:r>
          </a:p>
          <a:p>
            <a:pPr marL="857250" lvl="1" indent="-457200"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None/>
              <a:defRPr/>
            </a:pPr>
            <a:r>
              <a:rPr lang="id-ID" altLang="id-ID" sz="3600" b="1" dirty="0">
                <a:solidFill>
                  <a:srgbClr val="002060"/>
                </a:solidFill>
                <a:latin typeface="+mn-lt"/>
                <a:cs typeface="+mn-cs"/>
              </a:rPr>
              <a:t>51 – 60 :</a:t>
            </a:r>
          </a:p>
          <a:p>
            <a:pPr marL="857250" lvl="1" indent="-457200"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None/>
              <a:defRPr/>
            </a:pPr>
            <a:r>
              <a:rPr lang="id-ID" altLang="id-ID" sz="3600" b="1" dirty="0">
                <a:solidFill>
                  <a:srgbClr val="002060"/>
                </a:solidFill>
                <a:latin typeface="+mn-lt"/>
                <a:cs typeface="+mn-cs"/>
              </a:rPr>
              <a:t>50 – ke bawah :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itchFamily="34" charset="0"/>
              <a:buNone/>
              <a:defRPr/>
            </a:pPr>
            <a:endParaRPr lang="id-ID" altLang="id-ID" cap="all" spc="200" dirty="0">
              <a:solidFill>
                <a:srgbClr val="002060"/>
              </a:solidFill>
              <a:latin typeface="+mj-lt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99894" y="1700213"/>
            <a:ext cx="3510095" cy="576262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>
                <a:solidFill>
                  <a:schemeClr val="bg1"/>
                </a:solidFill>
              </a:rPr>
              <a:t>Sangat Baik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99894" y="2540001"/>
            <a:ext cx="3510095" cy="576263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>
                <a:solidFill>
                  <a:srgbClr val="002060"/>
                </a:solidFill>
              </a:rPr>
              <a:t>Baik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99894" y="3357563"/>
            <a:ext cx="3510095" cy="5762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>
                <a:solidFill>
                  <a:srgbClr val="002060"/>
                </a:solidFill>
              </a:rPr>
              <a:t>Cukup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99894" y="4149726"/>
            <a:ext cx="3510095" cy="5746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>
                <a:solidFill>
                  <a:srgbClr val="002060"/>
                </a:solidFill>
              </a:rPr>
              <a:t>Kurang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99894" y="4941889"/>
            <a:ext cx="3510095" cy="574675"/>
          </a:xfrm>
          <a:prstGeom prst="round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Buruk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://www.master-cyber.com/wp-content/uploads/2013/05/19.jpg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39" name="Picture 3" descr="G:\PRIBADI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920353" y="1066800"/>
            <a:ext cx="6242447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00050" algn="l"/>
              </a:tabLst>
            </a:pPr>
            <a:r>
              <a:rPr lang="id-ID" altLang="id-ID" sz="2400" b="1" dirty="0">
                <a:latin typeface="Calibri" pitchFamily="34" charset="0"/>
              </a:rPr>
              <a:t> </a:t>
            </a:r>
            <a:r>
              <a:rPr lang="en-US" altLang="id-ID" sz="2400" b="1" dirty="0">
                <a:latin typeface="Calibri" pitchFamily="34" charset="0"/>
              </a:rPr>
              <a:t>	</a:t>
            </a:r>
            <a:r>
              <a:rPr lang="en-US" altLang="id-ID" sz="2400" b="1" dirty="0" err="1">
                <a:latin typeface="Calibri" pitchFamily="34" charset="0"/>
              </a:rPr>
              <a:t>Hasil</a:t>
            </a:r>
            <a:r>
              <a:rPr lang="en-US" altLang="id-ID" sz="2400" b="1" dirty="0">
                <a:latin typeface="Calibri" pitchFamily="34" charset="0"/>
              </a:rPr>
              <a:t> p</a:t>
            </a:r>
            <a:r>
              <a:rPr lang="id-ID" altLang="id-ID" sz="2400" b="1" dirty="0">
                <a:latin typeface="Calibri" pitchFamily="34" charset="0"/>
              </a:rPr>
              <a:t>enilaian memberikan informasi </a:t>
            </a:r>
            <a:r>
              <a:rPr lang="en-US" altLang="id-ID" sz="2400" b="1" dirty="0">
                <a:latin typeface="Calibri" pitchFamily="34" charset="0"/>
              </a:rPr>
              <a:t>	</a:t>
            </a:r>
            <a:r>
              <a:rPr lang="id-ID" altLang="id-ID" sz="2400" b="1" dirty="0">
                <a:latin typeface="Calibri" pitchFamily="34" charset="0"/>
              </a:rPr>
              <a:t>tentang promosi dan penetapan</a:t>
            </a:r>
            <a:r>
              <a:rPr lang="en-US" altLang="id-ID" sz="2400" b="1" dirty="0">
                <a:latin typeface="Calibri" pitchFamily="34" charset="0"/>
              </a:rPr>
              <a:t> </a:t>
            </a:r>
            <a:r>
              <a:rPr lang="id-ID" altLang="id-ID" sz="2400" b="1" dirty="0">
                <a:latin typeface="Calibri" pitchFamily="34" charset="0"/>
              </a:rPr>
              <a:t>gaji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00050" algn="l"/>
              </a:tabLst>
            </a:pPr>
            <a:r>
              <a:rPr lang="id-ID" altLang="id-ID" sz="2400" b="1" dirty="0">
                <a:latin typeface="Calibri" pitchFamily="34" charset="0"/>
              </a:rPr>
              <a:t> </a:t>
            </a:r>
            <a:r>
              <a:rPr lang="en-US" altLang="id-ID" sz="2400" b="1" dirty="0">
                <a:latin typeface="Calibri" pitchFamily="34" charset="0"/>
              </a:rPr>
              <a:t>	</a:t>
            </a:r>
            <a:r>
              <a:rPr lang="id-ID" altLang="id-ID" sz="2400" b="1" dirty="0">
                <a:latin typeface="Calibri" pitchFamily="34" charset="0"/>
              </a:rPr>
              <a:t>Penilaian memberikan peluang untuk </a:t>
            </a:r>
            <a:r>
              <a:rPr lang="en-US" altLang="id-ID" sz="2400" b="1" dirty="0">
                <a:latin typeface="Calibri" pitchFamily="34" charset="0"/>
              </a:rPr>
              <a:t>	</a:t>
            </a:r>
            <a:r>
              <a:rPr lang="id-ID" altLang="id-ID" sz="2400" b="1" dirty="0">
                <a:latin typeface="Calibri" pitchFamily="34" charset="0"/>
              </a:rPr>
              <a:t>meninjau perilaku yang berhubungan </a:t>
            </a:r>
            <a:r>
              <a:rPr lang="en-US" altLang="id-ID" sz="2400" b="1" dirty="0">
                <a:latin typeface="Calibri" pitchFamily="34" charset="0"/>
              </a:rPr>
              <a:t>	</a:t>
            </a:r>
            <a:r>
              <a:rPr lang="id-ID" altLang="id-ID" sz="2400" b="1" dirty="0">
                <a:latin typeface="Calibri" pitchFamily="34" charset="0"/>
              </a:rPr>
              <a:t>dengan </a:t>
            </a:r>
            <a:r>
              <a:rPr lang="en-US" altLang="id-ID" sz="2400" b="1" dirty="0" err="1">
                <a:latin typeface="Calibri" pitchFamily="34" charset="0"/>
              </a:rPr>
              <a:t>produktivitas</a:t>
            </a:r>
            <a:r>
              <a:rPr lang="en-US" altLang="id-ID" sz="2400" b="1" dirty="0">
                <a:latin typeface="Calibri" pitchFamily="34" charset="0"/>
              </a:rPr>
              <a:t> </a:t>
            </a:r>
            <a:r>
              <a:rPr lang="id-ID" altLang="id-ID" sz="2400" b="1" dirty="0">
                <a:latin typeface="Calibri" pitchFamily="34" charset="0"/>
              </a:rPr>
              <a:t>kerja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00050" algn="l"/>
              </a:tabLst>
            </a:pPr>
            <a:r>
              <a:rPr lang="id-ID" altLang="id-ID" sz="2400" b="1" dirty="0">
                <a:latin typeface="Calibri" pitchFamily="34" charset="0"/>
              </a:rPr>
              <a:t> </a:t>
            </a:r>
            <a:r>
              <a:rPr lang="en-US" altLang="id-ID" sz="2400" b="1" dirty="0">
                <a:latin typeface="Calibri" pitchFamily="34" charset="0"/>
              </a:rPr>
              <a:t>	</a:t>
            </a:r>
            <a:r>
              <a:rPr lang="id-ID" altLang="id-ID" sz="2400" b="1" dirty="0">
                <a:latin typeface="Calibri" pitchFamily="34" charset="0"/>
              </a:rPr>
              <a:t>Proses perencanaan</a:t>
            </a:r>
            <a:r>
              <a:rPr lang="en-US" altLang="id-ID" sz="2400" b="1" dirty="0">
                <a:latin typeface="Calibri" pitchFamily="34" charset="0"/>
              </a:rPr>
              <a:t> </a:t>
            </a:r>
            <a:r>
              <a:rPr lang="en-US" altLang="id-ID" sz="2400" b="1" dirty="0" err="1">
                <a:latin typeface="Calibri" pitchFamily="34" charset="0"/>
              </a:rPr>
              <a:t>dan</a:t>
            </a:r>
            <a:r>
              <a:rPr lang="en-US" altLang="id-ID" sz="2400" b="1" dirty="0">
                <a:latin typeface="Calibri" pitchFamily="34" charset="0"/>
              </a:rPr>
              <a:t> </a:t>
            </a:r>
            <a:r>
              <a:rPr lang="en-US" altLang="id-ID" sz="2400" b="1" dirty="0" err="1">
                <a:latin typeface="Calibri" pitchFamily="34" charset="0"/>
              </a:rPr>
              <a:t>pengembangan</a:t>
            </a:r>
            <a:r>
              <a:rPr lang="id-ID" altLang="id-ID" sz="2400" b="1" dirty="0">
                <a:latin typeface="Calibri" pitchFamily="34" charset="0"/>
              </a:rPr>
              <a:t> </a:t>
            </a:r>
            <a:r>
              <a:rPr lang="en-US" altLang="id-ID" sz="2400" b="1" dirty="0">
                <a:latin typeface="Calibri" pitchFamily="34" charset="0"/>
              </a:rPr>
              <a:t>	</a:t>
            </a:r>
            <a:r>
              <a:rPr lang="id-ID" altLang="id-ID" sz="2400" b="1" dirty="0">
                <a:latin typeface="Calibri" pitchFamily="34" charset="0"/>
              </a:rPr>
              <a:t>karier</a:t>
            </a:r>
            <a:endParaRPr lang="en-US" altLang="id-ID" sz="2400" b="1" dirty="0">
              <a:latin typeface="Calibri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00050" algn="l"/>
              </a:tabLst>
            </a:pPr>
            <a:r>
              <a:rPr lang="en-US" altLang="id-ID" sz="2400" b="1" dirty="0">
                <a:latin typeface="Calibri" pitchFamily="34" charset="0"/>
              </a:rPr>
              <a:t> 	</a:t>
            </a:r>
            <a:r>
              <a:rPr lang="en-US" altLang="id-ID" sz="2400" b="1" dirty="0" err="1">
                <a:latin typeface="Calibri" pitchFamily="34" charset="0"/>
              </a:rPr>
              <a:t>Hasil</a:t>
            </a:r>
            <a:r>
              <a:rPr lang="en-US" altLang="id-ID" sz="2400" b="1" dirty="0">
                <a:latin typeface="Calibri" pitchFamily="34" charset="0"/>
              </a:rPr>
              <a:t> </a:t>
            </a:r>
            <a:r>
              <a:rPr lang="en-US" altLang="id-ID" sz="2400" b="1" dirty="0" err="1">
                <a:latin typeface="Calibri" pitchFamily="34" charset="0"/>
              </a:rPr>
              <a:t>penilaian</a:t>
            </a:r>
            <a:r>
              <a:rPr lang="en-US" altLang="id-ID" sz="2400" b="1" dirty="0">
                <a:latin typeface="Calibri" pitchFamily="34" charset="0"/>
              </a:rPr>
              <a:t> </a:t>
            </a:r>
            <a:r>
              <a:rPr lang="en-US" altLang="id-ID" sz="2400" b="1" dirty="0" err="1">
                <a:latin typeface="Calibri" pitchFamily="34" charset="0"/>
              </a:rPr>
              <a:t>digunakan</a:t>
            </a:r>
            <a:r>
              <a:rPr lang="en-US" altLang="id-ID" sz="2400" b="1" dirty="0">
                <a:latin typeface="Calibri" pitchFamily="34" charset="0"/>
              </a:rPr>
              <a:t> </a:t>
            </a:r>
            <a:r>
              <a:rPr lang="en-US" altLang="id-ID" sz="2400" b="1" dirty="0" err="1">
                <a:latin typeface="Calibri" pitchFamily="34" charset="0"/>
              </a:rPr>
              <a:t>sebagai</a:t>
            </a:r>
            <a:r>
              <a:rPr lang="en-US" altLang="id-ID" sz="2400" b="1" dirty="0">
                <a:latin typeface="Calibri" pitchFamily="34" charset="0"/>
              </a:rPr>
              <a:t> reward 	</a:t>
            </a:r>
            <a:r>
              <a:rPr lang="en-US" altLang="id-ID" sz="2400" b="1" dirty="0" err="1">
                <a:latin typeface="Calibri" pitchFamily="34" charset="0"/>
              </a:rPr>
              <a:t>dan</a:t>
            </a:r>
            <a:r>
              <a:rPr lang="en-US" altLang="id-ID" sz="2400" b="1" dirty="0">
                <a:latin typeface="Calibri" pitchFamily="34" charset="0"/>
              </a:rPr>
              <a:t> punishment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00050" algn="l"/>
              </a:tabLst>
            </a:pPr>
            <a:r>
              <a:rPr lang="en-US" altLang="id-ID" sz="2400" b="1" dirty="0">
                <a:latin typeface="Calibri" pitchFamily="34" charset="0"/>
              </a:rPr>
              <a:t> 	</a:t>
            </a:r>
            <a:r>
              <a:rPr lang="en-US" altLang="id-ID" sz="2400" b="1" dirty="0" err="1">
                <a:latin typeface="Calibri" pitchFamily="34" charset="0"/>
              </a:rPr>
              <a:t>Mengidentifikasi</a:t>
            </a:r>
            <a:r>
              <a:rPr lang="en-US" altLang="id-ID" sz="2400" b="1" dirty="0">
                <a:latin typeface="Calibri" pitchFamily="34" charset="0"/>
              </a:rPr>
              <a:t> </a:t>
            </a:r>
            <a:r>
              <a:rPr lang="en-US" altLang="id-ID" sz="2400" b="1" dirty="0" err="1">
                <a:latin typeface="Calibri" pitchFamily="34" charset="0"/>
              </a:rPr>
              <a:t>dan</a:t>
            </a:r>
            <a:r>
              <a:rPr lang="en-US" altLang="id-ID" sz="2400" b="1" dirty="0">
                <a:latin typeface="Calibri" pitchFamily="34" charset="0"/>
              </a:rPr>
              <a:t> </a:t>
            </a:r>
            <a:r>
              <a:rPr lang="en-US" altLang="id-ID" sz="2400" b="1" dirty="0" err="1">
                <a:latin typeface="Calibri" pitchFamily="34" charset="0"/>
              </a:rPr>
              <a:t>merencanakan</a:t>
            </a:r>
            <a:r>
              <a:rPr lang="en-US" altLang="id-ID" sz="2400" b="1" dirty="0">
                <a:latin typeface="Calibri" pitchFamily="34" charset="0"/>
              </a:rPr>
              <a:t> 	</a:t>
            </a:r>
            <a:r>
              <a:rPr lang="en-US" altLang="id-ID" sz="2400" b="1" dirty="0" err="1">
                <a:latin typeface="Calibri" pitchFamily="34" charset="0"/>
              </a:rPr>
              <a:t>kebutuhan</a:t>
            </a:r>
            <a:r>
              <a:rPr lang="en-US" altLang="id-ID" sz="2400" b="1" dirty="0">
                <a:latin typeface="Calibri" pitchFamily="34" charset="0"/>
              </a:rPr>
              <a:t> </a:t>
            </a:r>
            <a:r>
              <a:rPr lang="en-US" altLang="id-ID" sz="2400" b="1" dirty="0" err="1">
                <a:latin typeface="Calibri" pitchFamily="34" charset="0"/>
              </a:rPr>
              <a:t>pendidikan</a:t>
            </a:r>
            <a:r>
              <a:rPr lang="en-US" altLang="id-ID" sz="2400" b="1" dirty="0">
                <a:latin typeface="Calibri" pitchFamily="34" charset="0"/>
              </a:rPr>
              <a:t> </a:t>
            </a:r>
            <a:r>
              <a:rPr lang="en-US" altLang="id-ID" sz="2400" b="1" dirty="0" err="1">
                <a:latin typeface="Calibri" pitchFamily="34" charset="0"/>
              </a:rPr>
              <a:t>dan</a:t>
            </a:r>
            <a:r>
              <a:rPr lang="en-US" altLang="id-ID" sz="2400" b="1" dirty="0">
                <a:latin typeface="Calibri" pitchFamily="34" charset="0"/>
              </a:rPr>
              <a:t> </a:t>
            </a:r>
            <a:r>
              <a:rPr lang="en-US" altLang="id-ID" sz="2400" b="1" dirty="0" err="1">
                <a:latin typeface="Calibri" pitchFamily="34" charset="0"/>
              </a:rPr>
              <a:t>pelatihan</a:t>
            </a:r>
            <a:endParaRPr lang="id-ID" altLang="id-ID" sz="2400" b="1" dirty="0">
              <a:latin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5800" y="152400"/>
            <a:ext cx="8473413" cy="838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err="1">
                <a:latin typeface="Calibri" pitchFamily="34" charset="0"/>
              </a:rPr>
              <a:t>Manfaat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id-ID" sz="3200" b="1" dirty="0">
                <a:latin typeface="Calibri" pitchFamily="34" charset="0"/>
              </a:rPr>
              <a:t>Penilaian Kinerja</a:t>
            </a:r>
            <a:r>
              <a:rPr lang="en-US" sz="3200" b="1" dirty="0">
                <a:latin typeface="Calibri" pitchFamily="34" charset="0"/>
              </a:rPr>
              <a:t> PNS</a:t>
            </a:r>
            <a:endParaRPr lang="id-ID" sz="32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9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0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1990</TotalTime>
  <Words>3101</Words>
  <Application>Microsoft Office PowerPoint</Application>
  <PresentationFormat>A4 Paper (210x297 mm)</PresentationFormat>
  <Paragraphs>687</Paragraphs>
  <Slides>44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65" baseType="lpstr">
      <vt:lpstr>Solstice</vt:lpstr>
      <vt:lpstr>2_Solstice</vt:lpstr>
      <vt:lpstr>3_Solstice</vt:lpstr>
      <vt:lpstr>4_Solstice</vt:lpstr>
      <vt:lpstr>5_Solstice</vt:lpstr>
      <vt:lpstr>6_Solstice</vt:lpstr>
      <vt:lpstr>7_Solstice</vt:lpstr>
      <vt:lpstr>8_Solstice</vt:lpstr>
      <vt:lpstr>9_Solstice</vt:lpstr>
      <vt:lpstr>10_Solstice</vt:lpstr>
      <vt:lpstr>11_Solstice</vt:lpstr>
      <vt:lpstr>12_Solstice</vt:lpstr>
      <vt:lpstr>13_Solstice</vt:lpstr>
      <vt:lpstr>14_Solstice</vt:lpstr>
      <vt:lpstr>15_Solstice</vt:lpstr>
      <vt:lpstr>16_Solstice</vt:lpstr>
      <vt:lpstr>17_Solstice</vt:lpstr>
      <vt:lpstr>18_Solstice</vt:lpstr>
      <vt:lpstr>19_Solstice</vt:lpstr>
      <vt:lpstr>20_Solstice</vt:lpstr>
      <vt:lpstr>CorelDRAW</vt:lpstr>
      <vt:lpstr>Slide 1</vt:lpstr>
      <vt:lpstr>Slide 2</vt:lpstr>
      <vt:lpstr>Slide 3</vt:lpstr>
      <vt:lpstr>Slide 4</vt:lpstr>
      <vt:lpstr>Slide 5</vt:lpstr>
      <vt:lpstr>PENILAIAN KINERJA </vt:lpstr>
      <vt:lpstr>PENILAIAN KINERJA PNS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PENILAIAN TUGAS TAMBAHAN</vt:lpstr>
      <vt:lpstr>PENILAIAN KREATIVITAS</vt:lpstr>
      <vt:lpstr>PENILAIAN PERILAKU KERJA</vt:lpstr>
      <vt:lpstr>Slide 34</vt:lpstr>
      <vt:lpstr>Slide 35</vt:lpstr>
      <vt:lpstr>Slide 36</vt:lpstr>
      <vt:lpstr>Slide 37</vt:lpstr>
      <vt:lpstr>Slide 38</vt:lpstr>
      <vt:lpstr>BIAS DALAM PENGUKURAN KINERJA</vt:lpstr>
      <vt:lpstr>Slide 40</vt:lpstr>
      <vt:lpstr>Slide 41</vt:lpstr>
      <vt:lpstr>Slide 42</vt:lpstr>
      <vt:lpstr>Slide 43</vt:lpstr>
      <vt:lpstr>Slide 44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Windows 7</cp:lastModifiedBy>
  <cp:revision>206</cp:revision>
  <dcterms:created xsi:type="dcterms:W3CDTF">2016-01-29T03:28:47Z</dcterms:created>
  <dcterms:modified xsi:type="dcterms:W3CDTF">2018-06-25T06:19:26Z</dcterms:modified>
</cp:coreProperties>
</file>